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4"/>
  </p:notesMasterIdLst>
  <p:sldIdLst>
    <p:sldId id="285" r:id="rId2"/>
    <p:sldId id="350" r:id="rId3"/>
    <p:sldId id="349" r:id="rId4"/>
    <p:sldId id="260" r:id="rId5"/>
    <p:sldId id="364" r:id="rId6"/>
    <p:sldId id="365" r:id="rId7"/>
    <p:sldId id="367" r:id="rId8"/>
    <p:sldId id="366" r:id="rId9"/>
    <p:sldId id="368" r:id="rId10"/>
    <p:sldId id="371" r:id="rId11"/>
    <p:sldId id="275" r:id="rId12"/>
    <p:sldId id="373" r:id="rId13"/>
    <p:sldId id="372" r:id="rId14"/>
    <p:sldId id="263" r:id="rId15"/>
    <p:sldId id="360" r:id="rId16"/>
    <p:sldId id="332" r:id="rId17"/>
    <p:sldId id="333" r:id="rId18"/>
    <p:sldId id="334" r:id="rId19"/>
    <p:sldId id="335" r:id="rId20"/>
    <p:sldId id="369" r:id="rId21"/>
    <p:sldId id="336" r:id="rId22"/>
    <p:sldId id="337" r:id="rId23"/>
    <p:sldId id="339" r:id="rId24"/>
    <p:sldId id="340" r:id="rId25"/>
    <p:sldId id="338" r:id="rId26"/>
    <p:sldId id="341" r:id="rId27"/>
    <p:sldId id="302" r:id="rId28"/>
    <p:sldId id="303" r:id="rId29"/>
    <p:sldId id="304" r:id="rId30"/>
    <p:sldId id="305" r:id="rId31"/>
    <p:sldId id="343" r:id="rId32"/>
    <p:sldId id="342" r:id="rId33"/>
    <p:sldId id="306" r:id="rId34"/>
    <p:sldId id="308" r:id="rId35"/>
    <p:sldId id="309" r:id="rId36"/>
    <p:sldId id="315" r:id="rId37"/>
    <p:sldId id="344" r:id="rId38"/>
    <p:sldId id="323" r:id="rId39"/>
    <p:sldId id="326" r:id="rId40"/>
    <p:sldId id="325" r:id="rId41"/>
    <p:sldId id="324" r:id="rId42"/>
    <p:sldId id="327" r:id="rId43"/>
    <p:sldId id="345" r:id="rId44"/>
    <p:sldId id="310" r:id="rId45"/>
    <p:sldId id="311" r:id="rId46"/>
    <p:sldId id="312" r:id="rId47"/>
    <p:sldId id="313" r:id="rId48"/>
    <p:sldId id="314" r:id="rId49"/>
    <p:sldId id="346" r:id="rId50"/>
    <p:sldId id="318" r:id="rId51"/>
    <p:sldId id="319" r:id="rId52"/>
    <p:sldId id="321" r:id="rId53"/>
    <p:sldId id="320" r:id="rId54"/>
    <p:sldId id="348" r:id="rId55"/>
    <p:sldId id="362" r:id="rId56"/>
    <p:sldId id="347" r:id="rId57"/>
    <p:sldId id="317" r:id="rId58"/>
    <p:sldId id="316" r:id="rId59"/>
    <p:sldId id="374" r:id="rId60"/>
    <p:sldId id="270" r:id="rId61"/>
    <p:sldId id="354" r:id="rId62"/>
    <p:sldId id="271" r:id="rId63"/>
    <p:sldId id="291" r:id="rId64"/>
    <p:sldId id="292" r:id="rId65"/>
    <p:sldId id="353" r:id="rId66"/>
    <p:sldId id="283" r:id="rId67"/>
    <p:sldId id="286" r:id="rId68"/>
    <p:sldId id="287" r:id="rId69"/>
    <p:sldId id="288" r:id="rId70"/>
    <p:sldId id="290" r:id="rId71"/>
    <p:sldId id="355" r:id="rId72"/>
    <p:sldId id="284" r:id="rId73"/>
    <p:sldId id="293" r:id="rId74"/>
    <p:sldId id="294" r:id="rId75"/>
    <p:sldId id="296" r:id="rId76"/>
    <p:sldId id="297" r:id="rId77"/>
    <p:sldId id="282" r:id="rId78"/>
    <p:sldId id="352" r:id="rId79"/>
    <p:sldId id="356" r:id="rId80"/>
    <p:sldId id="280" r:id="rId81"/>
    <p:sldId id="299" r:id="rId82"/>
    <p:sldId id="274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D579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40"/>
    <p:restoredTop sz="96327"/>
  </p:normalViewPr>
  <p:slideViewPr>
    <p:cSldViewPr snapToGrid="0">
      <p:cViewPr>
        <p:scale>
          <a:sx n="130" d="100"/>
          <a:sy n="130" d="100"/>
        </p:scale>
        <p:origin x="1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5D106-B425-6146-83B5-260975D796C8}" type="datetimeFigureOut">
              <a:rPr lang="en-US" smtClean="0"/>
              <a:t>1/17/24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13B3B-AA74-1848-B527-85AF85EC0C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73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89C3-A1B8-2239-748B-FAA36AEC2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03C05-ADFE-F8CE-B020-539B335AC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CC3D6-9BC6-E9B9-499C-5D3F39B53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CAF48-C1F1-884D-808C-ED22D3732F9C}" type="datetime1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25EBD-22BF-1940-2DF4-E6682B22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08231-EBDA-FA31-A13C-A7F6656B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3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934F3-9A0B-DBD3-F028-DBBC3C74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E02A0-C6C3-44A4-7380-7E28376B7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C60D2-7A8C-A57A-D058-151AF08E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4109E-3A73-9348-84FB-0E01F255812B}" type="datetime1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CA053-4DFC-1E06-8CC9-BB15DD95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0A165-1DC1-CA8A-1D89-5A85EC7F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24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0452A-39FF-C825-F664-50ABD2C91C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60461-4886-286B-B5B4-66B80BBDE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F5E9B-E502-DB19-E543-4070F7BE9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B868A-B94E-0C4F-90A6-AA1AF3D41CE5}" type="datetime1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EAD9F-B99E-A1D5-405F-F7C2ABA5C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2AF94-785A-82E4-D7AD-5D9FA3EC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090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4F1F-FC05-3BB8-FFA8-C6AE58AA3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EA739-E281-2F96-C607-F7DE3AE6D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F3F6-F77D-3C3B-DEF4-E1B22E16C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C8476-B393-5542-8258-8DAE5945E08D}" type="datetime1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3B818-B7FE-3177-35D8-E15B4F07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3722C-D276-0288-7FBC-1B101AF0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8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76D1E-C3DF-8AB8-F0FE-4216F956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736DE-9D38-F356-CB1E-BF823E32B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6DB3C-AE2C-EAB4-1842-8C981365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01667-FAA8-FA49-9EC3-81F9D192E3B7}" type="datetime1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A2B3-66D7-237C-B50B-EDA7D991E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3E1EB-08EF-E109-790D-A1BDDD14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7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3A78-2592-26BB-0712-2EF43D5A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D00EA-9A03-89D7-EE8E-6171086602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7D7AA-8C3D-2D15-BAC7-DCD8427EB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21F2E-BA04-6924-BBF1-C8F56F96F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0A575-3F45-7545-8327-905B8BEA3BEA}" type="datetime1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9A2B8-54A4-3070-D27F-106438C94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D6D46-7ECC-9D25-D48A-4E5AB7E1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7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9B42-A521-44E8-41C2-B03A673D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83277-C3AB-E294-5D46-F64EA8F6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B8487-4EEC-46FB-1283-502A8D0AA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ED451-8B91-8587-01FE-0A711BCA9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70AEA-F229-86EF-7E04-8AB76F393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AC9FD9-9F31-C3F9-07B9-9D10115A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B543F-D704-B547-8C2B-F49CE0C27B51}" type="datetime1">
              <a:rPr lang="en-US" smtClean="0"/>
              <a:t>1/17/24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6E2CF0-35D2-A7B5-8443-74D95A8C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96DE35-ECA3-0551-6CBA-819BDBF5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6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6E233-5D28-28AE-B657-80B90E8D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6ED9E-0DB6-6753-7189-9EAA9BF36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B2121-E846-9D4D-99A6-5826D4E02FA8}" type="datetime1">
              <a:rPr lang="en-US" smtClean="0"/>
              <a:t>1/17/24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41532-58B8-DBAA-8D58-998D533F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25AF9-3667-7A00-77B4-55F4DF39B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2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AB3ABF-3408-F150-3DBA-5FADF44E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2A63-FF82-594D-9737-13E4532F4E6F}" type="datetime1">
              <a:rPr lang="en-US" smtClean="0"/>
              <a:t>1/17/24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0EED21-9FE9-C9C0-9D19-A08B7FA7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4D398-ADE8-D6AD-8203-6B9498FF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37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2D43-A5A6-9EB0-DF91-17D1F99A4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838E5-B378-78B6-5EA7-652DF5943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91EB2-90D9-161C-EE52-812971637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02C09-2746-0940-582F-6B0ABBBF4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083A-FFB7-7345-A75C-BCB65D2CBE15}" type="datetime1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32BA7-2D3E-6BAE-015D-24292E6A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1E32B5-1CE1-4672-A332-CF172BD3B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3327F-8C73-B20C-D6AE-033804B30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9E9EC-8F9E-335D-133B-5DCC2E4FE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C98E8-5266-5757-126F-201B10396F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B1C47-5752-A150-4E29-4D3688890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E1760-854C-5F43-A52D-17B4565973E9}" type="datetime1">
              <a:rPr lang="en-US" smtClean="0"/>
              <a:t>1/17/24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81AF5-2B33-3B2E-8D43-A4A32ED69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10AB9-3BF4-F219-2D03-E18446468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5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02DC7-F59F-3861-94BC-3EE3EB3EC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AEDBD-48B9-806B-FBC1-4B74092C7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349CE-9531-201B-0929-B3C1F7502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EB119-CAC3-534A-8BDA-B9673499E2D5}" type="datetime1">
              <a:rPr lang="en-US" smtClean="0"/>
              <a:t>1/17/24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0238D-E820-20D3-1BA2-F61AEF234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CC385-81E3-2CBA-AA9F-DADFB5C9C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84A4C-19D9-524F-B215-052AFDBA5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ue-energyco.com/our-projects/kelmarsh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lickr.com/photos/124944717@N05/51094369332/" TargetMode="External"/><Relationship Id="rId4" Type="http://schemas.openxmlformats.org/officeDocument/2006/relationships/hyperlink" Target="https://zenodo.org/records/5841834#.YgpBQ_so-V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24944717@N05/51094369332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24944717@N05/51094369332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24944717@N05/51094369332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ind_turbine_diagram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ind_turbine_diagram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ind_turbine_diagram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ind_turbine_diagram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ind_turbine_diagram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Wind_turbine_diagram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4D911DE-E8DF-D13A-D91F-55F88AE78F3B}"/>
              </a:ext>
            </a:extLst>
          </p:cNvPr>
          <p:cNvSpPr/>
          <p:nvPr/>
        </p:nvSpPr>
        <p:spPr>
          <a:xfrm>
            <a:off x="938048" y="1"/>
            <a:ext cx="11253952" cy="6857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0128D5-9A17-60C9-E032-2F3B97C4A808}"/>
              </a:ext>
            </a:extLst>
          </p:cNvPr>
          <p:cNvSpPr>
            <a:spLocks/>
          </p:cNvSpPr>
          <p:nvPr/>
        </p:nvSpPr>
        <p:spPr>
          <a:xfrm>
            <a:off x="1130205" y="1691788"/>
            <a:ext cx="10315904" cy="163655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212B2D-8CAA-A2F9-F584-8BB379CF646B}"/>
              </a:ext>
            </a:extLst>
          </p:cNvPr>
          <p:cNvSpPr>
            <a:spLocks/>
          </p:cNvSpPr>
          <p:nvPr/>
        </p:nvSpPr>
        <p:spPr>
          <a:xfrm>
            <a:off x="938048" y="1480438"/>
            <a:ext cx="10315904" cy="1636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A3685-F53D-25F0-7DB9-C261BC507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9973" y="1692695"/>
            <a:ext cx="9152054" cy="1212038"/>
          </a:xfrm>
          <a:noFill/>
        </p:spPr>
        <p:txBody>
          <a:bodyPr>
            <a:noAutofit/>
          </a:bodyPr>
          <a:lstStyle/>
          <a:p>
            <a:r>
              <a:rPr lang="en-US" sz="75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Baghdad" pitchFamily="2" charset="-78"/>
                <a:cs typeface="Baghdad" pitchFamily="2" charset="-78"/>
              </a:rPr>
              <a:t>Kelmarsh</a:t>
            </a:r>
            <a:r>
              <a:rPr lang="en-US" sz="75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Baghdad" pitchFamily="2" charset="-78"/>
                <a:cs typeface="Baghdad" pitchFamily="2" charset="-78"/>
              </a:rPr>
              <a:t> Windfarm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1F2BF-0EDF-FAE2-C1A9-17C8D26AFF35}"/>
              </a:ext>
            </a:extLst>
          </p:cNvPr>
          <p:cNvSpPr txBox="1"/>
          <p:nvPr/>
        </p:nvSpPr>
        <p:spPr>
          <a:xfrm>
            <a:off x="6303780" y="2563064"/>
            <a:ext cx="4368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rgbClr val="FFD579"/>
                </a:solidFill>
                <a:latin typeface="Baghdad" pitchFamily="2" charset="-78"/>
                <a:cs typeface="Baghdad" pitchFamily="2" charset="-78"/>
              </a:rPr>
              <a:t>Energy Audit and Analytics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B8AC79-A7E6-EC42-46B5-52CE77BF9C68}"/>
              </a:ext>
            </a:extLst>
          </p:cNvPr>
          <p:cNvSpPr/>
          <p:nvPr/>
        </p:nvSpPr>
        <p:spPr>
          <a:xfrm>
            <a:off x="7997687" y="5165305"/>
            <a:ext cx="4041913" cy="65397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EE7914-DCBC-2E67-C7F7-ACBB888D4931}"/>
              </a:ext>
            </a:extLst>
          </p:cNvPr>
          <p:cNvSpPr/>
          <p:nvPr/>
        </p:nvSpPr>
        <p:spPr>
          <a:xfrm>
            <a:off x="8150087" y="5317705"/>
            <a:ext cx="4041913" cy="653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36E38A-6FC9-7743-7E59-0363EB56C215}"/>
              </a:ext>
            </a:extLst>
          </p:cNvPr>
          <p:cNvSpPr txBox="1">
            <a:spLocks/>
          </p:cNvSpPr>
          <p:nvPr/>
        </p:nvSpPr>
        <p:spPr>
          <a:xfrm>
            <a:off x="8305800" y="5377561"/>
            <a:ext cx="3886200" cy="59411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Baghdad" pitchFamily="2" charset="-78"/>
                <a:cs typeface="Baghdad" pitchFamily="2" charset="-78"/>
              </a:rPr>
              <a:t>A Lighthouse Labs Data Science </a:t>
            </a:r>
          </a:p>
          <a:p>
            <a:pPr algn="r"/>
            <a:r>
              <a:rPr lang="en-US" sz="2800" dirty="0">
                <a:solidFill>
                  <a:srgbClr val="FFD579"/>
                </a:solidFill>
                <a:latin typeface="Baghdad" pitchFamily="2" charset="-78"/>
                <a:cs typeface="Baghdad" pitchFamily="2" charset="-78"/>
              </a:rPr>
              <a:t>Capstone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F99608-5D1A-3849-C5BB-F192DE27466B}"/>
              </a:ext>
            </a:extLst>
          </p:cNvPr>
          <p:cNvSpPr/>
          <p:nvPr/>
        </p:nvSpPr>
        <p:spPr>
          <a:xfrm>
            <a:off x="938049" y="5165304"/>
            <a:ext cx="1814984" cy="16926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pic>
        <p:nvPicPr>
          <p:cNvPr id="5" name="Picture 4" descr="A person standing in front of a waterfall&#10;&#10;Description automatically generated">
            <a:extLst>
              <a:ext uri="{FF2B5EF4-FFF2-40B4-BE49-F238E27FC236}">
                <a16:creationId xmlns:a16="http://schemas.microsoft.com/office/drawing/2014/main" id="{07B67728-2C42-7BBC-1074-12F59E8D5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3834" y="5314964"/>
            <a:ext cx="1143409" cy="1143409"/>
          </a:xfrm>
          <a:prstGeom prst="ellipse">
            <a:avLst/>
          </a:prstGeom>
          <a:ln w="19050" cap="rnd">
            <a:solidFill>
              <a:schemeClr val="accent3">
                <a:lumMod val="20000"/>
                <a:lumOff val="8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BBE95-A239-84F1-87C0-4BB460918C82}"/>
              </a:ext>
            </a:extLst>
          </p:cNvPr>
          <p:cNvSpPr txBox="1">
            <a:spLocks/>
          </p:cNvSpPr>
          <p:nvPr/>
        </p:nvSpPr>
        <p:spPr>
          <a:xfrm>
            <a:off x="982290" y="6575300"/>
            <a:ext cx="1726495" cy="24580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Nico SAN PEDRO</a:t>
            </a:r>
            <a:endParaRPr lang="en-US" sz="12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02749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742702"/>
            <a:ext cx="10515600" cy="1517728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Windfarm Site Performance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Average Wind Speed and Wind Density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(Annual)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10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80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1.2 Data Source and Project Limitations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11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Kelmarsh wind turbines northamptonshire | paul yates | Flickr">
            <a:extLst>
              <a:ext uri="{FF2B5EF4-FFF2-40B4-BE49-F238E27FC236}">
                <a16:creationId xmlns:a16="http://schemas.microsoft.com/office/drawing/2014/main" id="{765BD605-442A-B0FE-E7B5-314EA6538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52" y="412463"/>
            <a:ext cx="12297039" cy="62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87" y="989326"/>
            <a:ext cx="5076234" cy="2009514"/>
          </a:xfr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Windfarm Information and Data Source: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Company: </a:t>
            </a: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Blue Energy </a:t>
            </a:r>
            <a:endParaRPr lang="en-US" sz="18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Windfarm Location: </a:t>
            </a:r>
            <a:r>
              <a:rPr lang="en-US" sz="1800" dirty="0" err="1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Kelmarsh</a:t>
            </a: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, England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Wind Turbines Number: 6 Turbines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Data Source: </a:t>
            </a: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 Open Dataset</a:t>
            </a:r>
            <a:endParaRPr lang="en-US" sz="18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0AE965-51D4-F582-7FF5-1F7037336F0C}"/>
              </a:ext>
            </a:extLst>
          </p:cNvPr>
          <p:cNvSpPr txBox="1">
            <a:spLocks/>
          </p:cNvSpPr>
          <p:nvPr/>
        </p:nvSpPr>
        <p:spPr>
          <a:xfrm>
            <a:off x="10500852" y="6323260"/>
            <a:ext cx="1691148" cy="286948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Image source: </a:t>
            </a: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Paul Yates</a:t>
            </a:r>
            <a:endParaRPr lang="en-US" sz="11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79883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1.2 Data Source and Project Limitations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12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8" name="Picture 4" descr="Kelmarsh wind turbines northamptonshire | paul yates | Flickr">
            <a:extLst>
              <a:ext uri="{FF2B5EF4-FFF2-40B4-BE49-F238E27FC236}">
                <a16:creationId xmlns:a16="http://schemas.microsoft.com/office/drawing/2014/main" id="{765BD605-442A-B0FE-E7B5-314EA6538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52" y="412463"/>
            <a:ext cx="12297039" cy="62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0AE965-51D4-F582-7FF5-1F7037336F0C}"/>
              </a:ext>
            </a:extLst>
          </p:cNvPr>
          <p:cNvSpPr txBox="1">
            <a:spLocks/>
          </p:cNvSpPr>
          <p:nvPr/>
        </p:nvSpPr>
        <p:spPr>
          <a:xfrm>
            <a:off x="10500852" y="6323260"/>
            <a:ext cx="1691148" cy="286948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Image source: </a:t>
            </a: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Paul Yates</a:t>
            </a:r>
            <a:endParaRPr lang="en-US" sz="11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C034A7-E134-B6E2-3E2E-48A4AC7794FA}"/>
              </a:ext>
            </a:extLst>
          </p:cNvPr>
          <p:cNvSpPr txBox="1">
            <a:spLocks/>
          </p:cNvSpPr>
          <p:nvPr/>
        </p:nvSpPr>
        <p:spPr>
          <a:xfrm>
            <a:off x="175587" y="989326"/>
            <a:ext cx="5076234" cy="1743243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Dataset Details: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- Recorded data from SCADA system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- CSV format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- One CSV file for each turbines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- About 5.0 GB worth of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7142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1.2 Data Source and Project Limitations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Introduction</a:t>
            </a:r>
          </a:p>
        </p:txBody>
      </p:sp>
      <p:pic>
        <p:nvPicPr>
          <p:cNvPr id="1028" name="Picture 4" descr="Kelmarsh wind turbines northamptonshire | paul yates | Flickr">
            <a:extLst>
              <a:ext uri="{FF2B5EF4-FFF2-40B4-BE49-F238E27FC236}">
                <a16:creationId xmlns:a16="http://schemas.microsoft.com/office/drawing/2014/main" id="{765BD605-442A-B0FE-E7B5-314EA6538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52" y="412463"/>
            <a:ext cx="12297039" cy="620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13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0AE965-51D4-F582-7FF5-1F7037336F0C}"/>
              </a:ext>
            </a:extLst>
          </p:cNvPr>
          <p:cNvSpPr txBox="1">
            <a:spLocks/>
          </p:cNvSpPr>
          <p:nvPr/>
        </p:nvSpPr>
        <p:spPr>
          <a:xfrm>
            <a:off x="10500852" y="6323260"/>
            <a:ext cx="1691148" cy="286948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Image source: </a:t>
            </a: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Paul Yates</a:t>
            </a:r>
            <a:endParaRPr lang="en-US" sz="11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72B6B8-99D9-34DF-3A78-105CE3B8B499}"/>
              </a:ext>
            </a:extLst>
          </p:cNvPr>
          <p:cNvSpPr txBox="1">
            <a:spLocks/>
          </p:cNvSpPr>
          <p:nvPr/>
        </p:nvSpPr>
        <p:spPr>
          <a:xfrm>
            <a:off x="175587" y="989325"/>
            <a:ext cx="5076234" cy="3887475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Scopes and Limitations: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This project will focus on the energy audit of the windfarm as a whole and a 5-year time series analysis.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In the following slides, when Average Annual Electricity Generation is mentioned, it means Average Hourly Electricity Generation.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17289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FFE60B-FECD-20A8-F1F6-BE75DEE00FA4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739736"/>
            <a:ext cx="12285497" cy="58509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24F64-0713-C59C-549B-5A658BAD240A}"/>
              </a:ext>
            </a:extLst>
          </p:cNvPr>
          <p:cNvSpPr>
            <a:spLocks/>
          </p:cNvSpPr>
          <p:nvPr/>
        </p:nvSpPr>
        <p:spPr>
          <a:xfrm>
            <a:off x="-46749" y="98870"/>
            <a:ext cx="12285497" cy="6408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8" y="-48152"/>
            <a:ext cx="12285496" cy="665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/>
          </p:cNvSpPr>
          <p:nvPr>
            <p:ph type="title"/>
          </p:nvPr>
        </p:nvSpPr>
        <p:spPr>
          <a:xfrm>
            <a:off x="838201" y="31152"/>
            <a:ext cx="10515600" cy="5861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2.0 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14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D958581-C7C0-B84B-C28D-9A30E8BA7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3168845"/>
            <a:ext cx="10515600" cy="992715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Windfarm Turbines and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Site Performance</a:t>
            </a:r>
            <a:endParaRPr lang="en-US" dirty="0">
              <a:solidFill>
                <a:srgbClr val="0070C0"/>
              </a:solidFill>
              <a:latin typeface="Baghdad" pitchFamily="2" charset="-78"/>
              <a:cs typeface="Baghdad" pitchFamily="2" charset="-78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5041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742702"/>
            <a:ext cx="10515600" cy="1517728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Windfarm Site Performance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Average Wind Speed and Wind Density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(Annual)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15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901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DED5E26-66D4-F5E0-DF3D-A1FC87D4AA61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2.1 Windfarm site Annual wind speed and wind density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16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of a wind speed&#10;&#10;Description automatically generated">
            <a:extLst>
              <a:ext uri="{FF2B5EF4-FFF2-40B4-BE49-F238E27FC236}">
                <a16:creationId xmlns:a16="http://schemas.microsoft.com/office/drawing/2014/main" id="{B4DAC4CF-D43D-98E8-0C8D-B2752137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926125"/>
            <a:ext cx="7315200" cy="30057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0D5DA2-9AA3-F3B5-9CC1-CAEA361C5D44}"/>
              </a:ext>
            </a:extLst>
          </p:cNvPr>
          <p:cNvSpPr/>
          <p:nvPr/>
        </p:nvSpPr>
        <p:spPr>
          <a:xfrm>
            <a:off x="8301215" y="1926125"/>
            <a:ext cx="1452382" cy="708920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4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CB9E638-B5E6-0045-72E6-78536E82BEF8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2.1 Windfarm site Annual wind speed and wind density (max)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17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 descr="A blue line with text on it&#10;&#10;Description automatically generated">
            <a:extLst>
              <a:ext uri="{FF2B5EF4-FFF2-40B4-BE49-F238E27FC236}">
                <a16:creationId xmlns:a16="http://schemas.microsoft.com/office/drawing/2014/main" id="{F3BA4072-8AE1-A0EB-E3BD-92BE8B143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926125"/>
            <a:ext cx="7315200" cy="29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29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7FAA85-B1D9-8C6F-FE44-259C7A95BE3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2.1 Windfarm site Annual wind speed and wind density (min)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18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481705FC-CA26-80C6-438D-43C9D8B9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931471"/>
            <a:ext cx="7315200" cy="299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39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34342F-6C83-0A82-1344-B08C6A3C9C4D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2.1 Windfarm site Annual wind speed and wind density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19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of a wind speed&#10;&#10;Description automatically generated">
            <a:extLst>
              <a:ext uri="{FF2B5EF4-FFF2-40B4-BE49-F238E27FC236}">
                <a16:creationId xmlns:a16="http://schemas.microsoft.com/office/drawing/2014/main" id="{B4DAC4CF-D43D-98E8-0C8D-B2752137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926125"/>
            <a:ext cx="7315200" cy="300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565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FFE60B-FECD-20A8-F1F6-BE75DEE00FA4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739736"/>
            <a:ext cx="12285497" cy="58509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24F64-0713-C59C-549B-5A658BAD240A}"/>
              </a:ext>
            </a:extLst>
          </p:cNvPr>
          <p:cNvSpPr>
            <a:spLocks/>
          </p:cNvSpPr>
          <p:nvPr/>
        </p:nvSpPr>
        <p:spPr>
          <a:xfrm>
            <a:off x="-46749" y="98870"/>
            <a:ext cx="12285497" cy="6408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8" y="-48152"/>
            <a:ext cx="12285496" cy="665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1152"/>
            <a:ext cx="10515600" cy="5861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Contents</a:t>
            </a:r>
          </a:p>
        </p:txBody>
      </p:sp>
      <p:pic>
        <p:nvPicPr>
          <p:cNvPr id="9" name="Picture 4" descr="Kelmarsh wind turbines northamptonshire | paul yates | Flickr">
            <a:extLst>
              <a:ext uri="{FF2B5EF4-FFF2-40B4-BE49-F238E27FC236}">
                <a16:creationId xmlns:a16="http://schemas.microsoft.com/office/drawing/2014/main" id="{1C2FA0F8-FFEA-A56E-F076-D31466C1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752" y="617300"/>
            <a:ext cx="12297039" cy="599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25813A-F33B-8B93-15E6-B75F1515A9BA}"/>
              </a:ext>
            </a:extLst>
          </p:cNvPr>
          <p:cNvSpPr txBox="1">
            <a:spLocks/>
          </p:cNvSpPr>
          <p:nvPr/>
        </p:nvSpPr>
        <p:spPr>
          <a:xfrm>
            <a:off x="10500852" y="6323260"/>
            <a:ext cx="1691148" cy="286948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Image source: </a:t>
            </a: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Paul Yates</a:t>
            </a:r>
            <a:endParaRPr lang="en-US" sz="11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6" y="1170610"/>
            <a:ext cx="5257801" cy="1561474"/>
          </a:xfrm>
          <a:solidFill>
            <a:schemeClr val="accent3">
              <a:lumMod val="20000"/>
              <a:lumOff val="80000"/>
              <a:alpha val="21065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Introduction to Wind Turbines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  <a:p>
            <a:pPr marL="342900" indent="-342900"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Recommendations</a:t>
            </a:r>
            <a:endParaRPr lang="en-US" sz="16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2870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742702"/>
            <a:ext cx="10515600" cy="1517728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Windfarm Site Performance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Average Wind Speed and Wind Density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(by Season)</a:t>
            </a: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20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94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4D5D7DD-4A1F-37DE-92F4-DBBEAB810EF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2.1 Windfarm site wind speed and wind density by Season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21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5E08C4D0-EDC2-2892-1BC6-E72220EE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7" y="1837876"/>
            <a:ext cx="7772400" cy="31822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7D9793-6C2F-29B4-35DD-1423D1ABF025}"/>
              </a:ext>
            </a:extLst>
          </p:cNvPr>
          <p:cNvSpPr/>
          <p:nvPr/>
        </p:nvSpPr>
        <p:spPr>
          <a:xfrm>
            <a:off x="6095997" y="1923719"/>
            <a:ext cx="1042222" cy="354460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57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F159D4D-C7BB-89B0-CD1B-77273128E43F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2.1 Windfarm site wind speed and wind density by Season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22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5E08C4D0-EDC2-2892-1BC6-E72220EE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7" y="1837876"/>
            <a:ext cx="7772400" cy="31822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6593DA-C17E-820B-BC80-4AC6CFD64AF1}"/>
              </a:ext>
            </a:extLst>
          </p:cNvPr>
          <p:cNvSpPr/>
          <p:nvPr/>
        </p:nvSpPr>
        <p:spPr>
          <a:xfrm>
            <a:off x="8438865" y="1837876"/>
            <a:ext cx="1543331" cy="708920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12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2.1 Windfarm site wind speed and wind density (max) by Season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23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B26A6-A5C9-828D-EAC1-FFA2B71F1E50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115F03B-8A01-099B-8728-718FAAA2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7" y="1828232"/>
            <a:ext cx="7772400" cy="32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4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192713-FB50-07B8-CF09-94413C653BAF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2.1 Windfarm site wind speed and wind density (min) by Season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24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D4843CD0-7CBC-D5B0-145E-E6A3E957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7" y="1837876"/>
            <a:ext cx="7772400" cy="31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26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4DB0C3-2E3D-9CDA-31C5-3014295F18E9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2.1 Windfarm site wind speed and wind density by Season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25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5E08C4D0-EDC2-2892-1BC6-E72220EE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7" y="1837876"/>
            <a:ext cx="7772400" cy="318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12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919683"/>
            <a:ext cx="10515600" cy="1163766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Electricity Generation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(Total Electricity Generated)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26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55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2.2 Windfarm accumulated electricity generation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27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of a graph showing electricity&#10;&#10;Description automatically generated with medium confidence">
            <a:extLst>
              <a:ext uri="{FF2B5EF4-FFF2-40B4-BE49-F238E27FC236}">
                <a16:creationId xmlns:a16="http://schemas.microsoft.com/office/drawing/2014/main" id="{847FEE55-9F3B-F5A4-A93B-9B94AA56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557669"/>
            <a:ext cx="7315200" cy="37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2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2.2 Windfarm accumulated electricity generation (max)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28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electricity consumption&#10;&#10;Description automatically generated">
            <a:extLst>
              <a:ext uri="{FF2B5EF4-FFF2-40B4-BE49-F238E27FC236}">
                <a16:creationId xmlns:a16="http://schemas.microsoft.com/office/drawing/2014/main" id="{5D08A2EF-4C52-8FD8-229B-D34A47B45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608723"/>
            <a:ext cx="7315200" cy="378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83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2.2 Windfarm accumulated electricity generation (min)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29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electricity consumption&#10;&#10;Description automatically generated with medium confidence">
            <a:extLst>
              <a:ext uri="{FF2B5EF4-FFF2-40B4-BE49-F238E27FC236}">
                <a16:creationId xmlns:a16="http://schemas.microsoft.com/office/drawing/2014/main" id="{A94BA312-7563-99D4-82B4-59A63BEB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623340"/>
            <a:ext cx="7315200" cy="3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89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273CEE-0AD2-6DD1-0959-4F670FA1B03E}"/>
              </a:ext>
            </a:extLst>
          </p:cNvPr>
          <p:cNvSpPr>
            <a:spLocks/>
          </p:cNvSpPr>
          <p:nvPr/>
        </p:nvSpPr>
        <p:spPr>
          <a:xfrm>
            <a:off x="-46750" y="696604"/>
            <a:ext cx="12285497" cy="58940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FFE60B-FECD-20A8-F1F6-BE75DEE00FA4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24F64-0713-C59C-549B-5A658BAD240A}"/>
              </a:ext>
            </a:extLst>
          </p:cNvPr>
          <p:cNvSpPr>
            <a:spLocks/>
          </p:cNvSpPr>
          <p:nvPr/>
        </p:nvSpPr>
        <p:spPr>
          <a:xfrm>
            <a:off x="-46749" y="98870"/>
            <a:ext cx="12285497" cy="6408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8" y="-48152"/>
            <a:ext cx="12285496" cy="665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1152"/>
            <a:ext cx="10515600" cy="5861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1.0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003267C-11B3-8689-3871-DB0FF07A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441633"/>
            <a:ext cx="10515600" cy="447139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Wind Turbines</a:t>
            </a:r>
            <a:endParaRPr lang="en-US" dirty="0">
              <a:solidFill>
                <a:srgbClr val="0070C0"/>
              </a:solidFill>
              <a:latin typeface="Baghdad" pitchFamily="2" charset="-78"/>
              <a:cs typeface="Baghdad" pitchFamily="2" charset="-78"/>
            </a:endParaRPr>
          </a:p>
          <a:p>
            <a:pPr marL="0" indent="0" algn="ctr">
              <a:buNone/>
            </a:pPr>
            <a:endParaRPr lang="en-US" b="1" dirty="0">
              <a:solidFill>
                <a:srgbClr val="0070C0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00746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2.2 Windfarm accumulated electricity generation (incomplete)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30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electricity consumption&#10;&#10;Description automatically generated with medium confidence">
            <a:extLst>
              <a:ext uri="{FF2B5EF4-FFF2-40B4-BE49-F238E27FC236}">
                <a16:creationId xmlns:a16="http://schemas.microsoft.com/office/drawing/2014/main" id="{D01A3F5E-6174-C429-FCB6-26F2CB6E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616059"/>
            <a:ext cx="7315200" cy="37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892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2.2 Windfarm accumulated electricity generation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31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of a graph showing electricity&#10;&#10;Description automatically generated with medium confidence">
            <a:extLst>
              <a:ext uri="{FF2B5EF4-FFF2-40B4-BE49-F238E27FC236}">
                <a16:creationId xmlns:a16="http://schemas.microsoft.com/office/drawing/2014/main" id="{847FEE55-9F3B-F5A4-A93B-9B94AA56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557669"/>
            <a:ext cx="7315200" cy="37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02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919683"/>
            <a:ext cx="10515600" cy="1163766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Electricity Generation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(Average Electricity Generated)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32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705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33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electricity&#10;&#10;Description automatically generated">
            <a:extLst>
              <a:ext uri="{FF2B5EF4-FFF2-40B4-BE49-F238E27FC236}">
                <a16:creationId xmlns:a16="http://schemas.microsoft.com/office/drawing/2014/main" id="{DC7EB763-7634-2C2F-DC14-F28865F0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523476"/>
            <a:ext cx="7315200" cy="39561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896ADA-47AE-E798-B21C-95A55C945E46}"/>
              </a:ext>
            </a:extLst>
          </p:cNvPr>
          <p:cNvSpPr/>
          <p:nvPr/>
        </p:nvSpPr>
        <p:spPr>
          <a:xfrm>
            <a:off x="4938583" y="1687051"/>
            <a:ext cx="1019766" cy="328561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24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(max)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34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of electricity&#10;&#10;Description automatically generated">
            <a:extLst>
              <a:ext uri="{FF2B5EF4-FFF2-40B4-BE49-F238E27FC236}">
                <a16:creationId xmlns:a16="http://schemas.microsoft.com/office/drawing/2014/main" id="{283858A6-7B20-4839-9B56-BB6AFE18C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516725"/>
            <a:ext cx="7315200" cy="39696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896ADA-47AE-E798-B21C-95A55C945E46}"/>
              </a:ext>
            </a:extLst>
          </p:cNvPr>
          <p:cNvSpPr/>
          <p:nvPr/>
        </p:nvSpPr>
        <p:spPr>
          <a:xfrm>
            <a:off x="4938583" y="1687051"/>
            <a:ext cx="1019766" cy="328561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751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(min)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35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of a power plant&#10;&#10;Description automatically generated with medium confidence">
            <a:extLst>
              <a:ext uri="{FF2B5EF4-FFF2-40B4-BE49-F238E27FC236}">
                <a16:creationId xmlns:a16="http://schemas.microsoft.com/office/drawing/2014/main" id="{74BA35F7-6EBC-E7DD-7C3F-E87498FF4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523476"/>
            <a:ext cx="7315200" cy="39561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896ADA-47AE-E798-B21C-95A55C945E46}"/>
              </a:ext>
            </a:extLst>
          </p:cNvPr>
          <p:cNvSpPr/>
          <p:nvPr/>
        </p:nvSpPr>
        <p:spPr>
          <a:xfrm>
            <a:off x="4938583" y="1687051"/>
            <a:ext cx="1019766" cy="328561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12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36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electricity&#10;&#10;Description automatically generated">
            <a:extLst>
              <a:ext uri="{FF2B5EF4-FFF2-40B4-BE49-F238E27FC236}">
                <a16:creationId xmlns:a16="http://schemas.microsoft.com/office/drawing/2014/main" id="{DC7EB763-7634-2C2F-DC14-F28865F03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523476"/>
            <a:ext cx="7315200" cy="39561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896ADA-47AE-E798-B21C-95A55C945E46}"/>
              </a:ext>
            </a:extLst>
          </p:cNvPr>
          <p:cNvSpPr/>
          <p:nvPr/>
        </p:nvSpPr>
        <p:spPr>
          <a:xfrm>
            <a:off x="4938583" y="1687051"/>
            <a:ext cx="1019766" cy="328561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29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695072"/>
            <a:ext cx="10515600" cy="1612988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Electricity Generation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Wind Speed and Wind Density Filtered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(Average Electricity Generated)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37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49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38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11" descr="A graph of electricity generation&#10;&#10;Description automatically generated with medium confidence">
            <a:extLst>
              <a:ext uri="{FF2B5EF4-FFF2-40B4-BE49-F238E27FC236}">
                <a16:creationId xmlns:a16="http://schemas.microsoft.com/office/drawing/2014/main" id="{D96BDB12-CE3E-279B-CF77-0585F8DE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49" y="2285509"/>
            <a:ext cx="7315200" cy="24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539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39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11" descr="A graph of electricity generation&#10;&#10;Description automatically generated with medium confidence">
            <a:extLst>
              <a:ext uri="{FF2B5EF4-FFF2-40B4-BE49-F238E27FC236}">
                <a16:creationId xmlns:a16="http://schemas.microsoft.com/office/drawing/2014/main" id="{D96BDB12-CE3E-279B-CF77-0585F8DE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749" y="2285509"/>
            <a:ext cx="7315200" cy="243211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896ADA-47AE-E798-B21C-95A55C945E46}"/>
              </a:ext>
            </a:extLst>
          </p:cNvPr>
          <p:cNvSpPr/>
          <p:nvPr/>
        </p:nvSpPr>
        <p:spPr>
          <a:xfrm>
            <a:off x="8100717" y="2285509"/>
            <a:ext cx="1515232" cy="2030852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59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1.1 What is a turbine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415BAD6-0EF6-9B3B-4755-69836B4A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83" y="840609"/>
            <a:ext cx="5339428" cy="56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CA0ADB-7FF9-356A-672E-CA7DF49530FA}"/>
              </a:ext>
            </a:extLst>
          </p:cNvPr>
          <p:cNvSpPr/>
          <p:nvPr/>
        </p:nvSpPr>
        <p:spPr>
          <a:xfrm>
            <a:off x="3080286" y="2260422"/>
            <a:ext cx="1452382" cy="876068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21954E-A00E-556E-D3C7-650CDFDD5F57}"/>
              </a:ext>
            </a:extLst>
          </p:cNvPr>
          <p:cNvSpPr txBox="1">
            <a:spLocks/>
          </p:cNvSpPr>
          <p:nvPr/>
        </p:nvSpPr>
        <p:spPr>
          <a:xfrm>
            <a:off x="7767483" y="6225545"/>
            <a:ext cx="998227" cy="286948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1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26576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generation(adjusted)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40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electricity generation&#10;&#10;Description automatically generated with medium confidence">
            <a:extLst>
              <a:ext uri="{FF2B5EF4-FFF2-40B4-BE49-F238E27FC236}">
                <a16:creationId xmlns:a16="http://schemas.microsoft.com/office/drawing/2014/main" id="{86B80ABE-29AC-EAE3-E9F7-F86A93797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7" y="2209505"/>
            <a:ext cx="7772400" cy="258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92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41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electricity generation&#10;&#10;Description automatically generated with medium confidence">
            <a:extLst>
              <a:ext uri="{FF2B5EF4-FFF2-40B4-BE49-F238E27FC236}">
                <a16:creationId xmlns:a16="http://schemas.microsoft.com/office/drawing/2014/main" id="{F5535F62-9530-E9D5-427F-A62537A10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7" y="2212878"/>
            <a:ext cx="7772400" cy="25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55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42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11" descr="A graph of electricity generation&#10;&#10;Description automatically generated with medium confidence">
            <a:extLst>
              <a:ext uri="{FF2B5EF4-FFF2-40B4-BE49-F238E27FC236}">
                <a16:creationId xmlns:a16="http://schemas.microsoft.com/office/drawing/2014/main" id="{D96BDB12-CE3E-279B-CF77-0585F8DE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7" y="2209505"/>
            <a:ext cx="7772400" cy="258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64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695072"/>
            <a:ext cx="10515600" cy="1612988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Electricity Generation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(Distribution of Average Electricity Generated)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43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379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2.4 Windfarm average electricity generation (distribution)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44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a number of electricity distribution&#10;&#10;Description automatically generated">
            <a:extLst>
              <a:ext uri="{FF2B5EF4-FFF2-40B4-BE49-F238E27FC236}">
                <a16:creationId xmlns:a16="http://schemas.microsoft.com/office/drawing/2014/main" id="{31C2FA55-CDDF-7E12-63E1-D17C829E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063166"/>
            <a:ext cx="7315200" cy="4876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896ADA-47AE-E798-B21C-95A55C945E46}"/>
              </a:ext>
            </a:extLst>
          </p:cNvPr>
          <p:cNvSpPr/>
          <p:nvPr/>
        </p:nvSpPr>
        <p:spPr>
          <a:xfrm>
            <a:off x="7590834" y="1136445"/>
            <a:ext cx="1100882" cy="328561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80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2.4 Windfarm average electricity generation (distribution)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45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10EAB-2D9F-1BC7-0149-93D03141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057085"/>
            <a:ext cx="7315200" cy="48889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6A666C-52CA-957C-1012-7D84A7AB5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9212" y="3562394"/>
            <a:ext cx="570272" cy="232857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Bin</a:t>
            </a:r>
          </a:p>
        </p:txBody>
      </p:sp>
    </p:spTree>
    <p:extLst>
      <p:ext uri="{BB962C8B-B14F-4D97-AF65-F5344CB8AC3E}">
        <p14:creationId xmlns:p14="http://schemas.microsoft.com/office/powerpoint/2010/main" val="1629154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(distribution)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46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10EAB-2D9F-1BC7-0149-93D03141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057085"/>
            <a:ext cx="7315200" cy="48889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896ADA-47AE-E798-B21C-95A55C945E46}"/>
              </a:ext>
            </a:extLst>
          </p:cNvPr>
          <p:cNvSpPr/>
          <p:nvPr/>
        </p:nvSpPr>
        <p:spPr>
          <a:xfrm>
            <a:off x="5801032" y="5584723"/>
            <a:ext cx="1229032" cy="210111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640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(distribution)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47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10EAB-2D9F-1BC7-0149-93D03141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057085"/>
            <a:ext cx="7315200" cy="48889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896ADA-47AE-E798-B21C-95A55C945E46}"/>
              </a:ext>
            </a:extLst>
          </p:cNvPr>
          <p:cNvSpPr/>
          <p:nvPr/>
        </p:nvSpPr>
        <p:spPr>
          <a:xfrm>
            <a:off x="2605548" y="2782529"/>
            <a:ext cx="196646" cy="1317523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15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(distribution)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48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a number of electricity distribution&#10;&#10;Description automatically generated">
            <a:extLst>
              <a:ext uri="{FF2B5EF4-FFF2-40B4-BE49-F238E27FC236}">
                <a16:creationId xmlns:a16="http://schemas.microsoft.com/office/drawing/2014/main" id="{31C2FA55-CDDF-7E12-63E1-D17C829ED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1063166"/>
            <a:ext cx="7315200" cy="4876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97744F-568F-E269-992E-20CF8DB40AC7}"/>
              </a:ext>
            </a:extLst>
          </p:cNvPr>
          <p:cNvSpPr/>
          <p:nvPr/>
        </p:nvSpPr>
        <p:spPr>
          <a:xfrm>
            <a:off x="3302389" y="1514169"/>
            <a:ext cx="3049249" cy="4066510"/>
          </a:xfrm>
          <a:prstGeom prst="rect">
            <a:avLst/>
          </a:prstGeom>
          <a:solidFill>
            <a:srgbClr val="00B0F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2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695072"/>
            <a:ext cx="10515600" cy="1612988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Electricity Generation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Wind Speed and Wind Density Filtered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(Average Distribution)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49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044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1.1 What is a turbine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415BAD6-0EF6-9B3B-4755-69836B4A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83" y="840609"/>
            <a:ext cx="5339428" cy="56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CA5FFE-A127-ADBE-9340-97119A0DCA40}"/>
              </a:ext>
            </a:extLst>
          </p:cNvPr>
          <p:cNvSpPr/>
          <p:nvPr/>
        </p:nvSpPr>
        <p:spPr>
          <a:xfrm>
            <a:off x="4358480" y="750996"/>
            <a:ext cx="429830" cy="3909494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AEAF356-F971-53CC-C725-868B9643AC89}"/>
              </a:ext>
            </a:extLst>
          </p:cNvPr>
          <p:cNvSpPr txBox="1">
            <a:spLocks/>
          </p:cNvSpPr>
          <p:nvPr/>
        </p:nvSpPr>
        <p:spPr>
          <a:xfrm>
            <a:off x="7767483" y="6225545"/>
            <a:ext cx="998227" cy="286948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1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2470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(distribution)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50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 descr="A graph of a number of electricity distribution&#10;&#10;Description automatically generated">
            <a:extLst>
              <a:ext uri="{FF2B5EF4-FFF2-40B4-BE49-F238E27FC236}">
                <a16:creationId xmlns:a16="http://schemas.microsoft.com/office/drawing/2014/main" id="{D8B77C1A-1506-51DE-9E13-2989094C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063166"/>
            <a:ext cx="8229600" cy="49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18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(distribution)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51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" name="Picture 9" descr="A graph of a number of electricity distribution&#10;&#10;Description automatically generated">
            <a:extLst>
              <a:ext uri="{FF2B5EF4-FFF2-40B4-BE49-F238E27FC236}">
                <a16:creationId xmlns:a16="http://schemas.microsoft.com/office/drawing/2014/main" id="{D8B77C1A-1506-51DE-9E13-2989094C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063166"/>
            <a:ext cx="8229600" cy="49928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2F047B-A4B5-3FF9-D3EB-5B93EBBD33FC}"/>
              </a:ext>
            </a:extLst>
          </p:cNvPr>
          <p:cNvSpPr/>
          <p:nvPr/>
        </p:nvSpPr>
        <p:spPr>
          <a:xfrm>
            <a:off x="8849363" y="1063166"/>
            <a:ext cx="1361434" cy="1011440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96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(distribution)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52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electricity distribution&#10;&#10;Description automatically generated">
            <a:extLst>
              <a:ext uri="{FF2B5EF4-FFF2-40B4-BE49-F238E27FC236}">
                <a16:creationId xmlns:a16="http://schemas.microsoft.com/office/drawing/2014/main" id="{C2402170-6B7E-9C3A-0159-594A84AF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065368"/>
            <a:ext cx="8229600" cy="50033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9F2D373-B618-0B3B-29FC-A419B1F33DB9}"/>
              </a:ext>
            </a:extLst>
          </p:cNvPr>
          <p:cNvSpPr/>
          <p:nvPr/>
        </p:nvSpPr>
        <p:spPr>
          <a:xfrm>
            <a:off x="8849363" y="1848464"/>
            <a:ext cx="1361434" cy="226141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89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2.3 Windfarm average electricity generation (distribution) 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53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electricity distribution&#10;&#10;Description automatically generated">
            <a:extLst>
              <a:ext uri="{FF2B5EF4-FFF2-40B4-BE49-F238E27FC236}">
                <a16:creationId xmlns:a16="http://schemas.microsoft.com/office/drawing/2014/main" id="{B7F5A056-6F80-935E-0CD5-AA6834639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069952"/>
            <a:ext cx="8229600" cy="49860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E6CD06-A331-9D4F-13BE-9CA5AD47293D}"/>
              </a:ext>
            </a:extLst>
          </p:cNvPr>
          <p:cNvSpPr/>
          <p:nvPr/>
        </p:nvSpPr>
        <p:spPr>
          <a:xfrm>
            <a:off x="8849363" y="1504335"/>
            <a:ext cx="1361434" cy="393292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65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3025218"/>
            <a:ext cx="10515600" cy="952696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Electricity Generation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Equivalent Carbon Dioxide (eCO2)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54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654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2.4 Environmental impact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55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Picture 12" descr="A graph of electricity&#10;&#10;Description automatically generated">
            <a:extLst>
              <a:ext uri="{FF2B5EF4-FFF2-40B4-BE49-F238E27FC236}">
                <a16:creationId xmlns:a16="http://schemas.microsoft.com/office/drawing/2014/main" id="{7165C300-5E72-DC4D-152B-E0776D5CE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7" y="2084019"/>
            <a:ext cx="7772400" cy="28350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9EF199-E140-CCFD-8270-DB53B1E86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7" y="4356286"/>
            <a:ext cx="4572000" cy="3836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67D3CC-3B7F-D743-C594-EF3483701D4F}"/>
              </a:ext>
            </a:extLst>
          </p:cNvPr>
          <p:cNvSpPr/>
          <p:nvPr/>
        </p:nvSpPr>
        <p:spPr>
          <a:xfrm>
            <a:off x="7701280" y="4293486"/>
            <a:ext cx="680717" cy="393292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31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3246437"/>
            <a:ext cx="10515600" cy="365125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Energy Audit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56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0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2.5 Energy Audit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57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18C9BC-A5A5-398D-3410-BCCBDD900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646043"/>
            <a:ext cx="10515600" cy="5545417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Annual Electricity Generation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The typical range of annual electricity generation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Kelmarsh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 Windfarm is between 5.0  GWh to 6.0 GWh based on the previous electricity generation from 2017 to 2020.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The electricity generation in 2016 and 2021 was affected by the absence of data caused by the time that the windfarm started operated and by the cut-off of available data, respectively. </a:t>
            </a:r>
          </a:p>
        </p:txBody>
      </p:sp>
      <p:pic>
        <p:nvPicPr>
          <p:cNvPr id="10" name="Picture 9" descr="A graph of a graph showing electricity&#10;&#10;Description automatically generated with medium confidence">
            <a:extLst>
              <a:ext uri="{FF2B5EF4-FFF2-40B4-BE49-F238E27FC236}">
                <a16:creationId xmlns:a16="http://schemas.microsoft.com/office/drawing/2014/main" id="{DE3CE2FB-DC38-F56E-4F8A-A028EA933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2448799"/>
            <a:ext cx="7315200" cy="37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89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2.5 Energy Audit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58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18C9BC-A5A5-398D-3410-BCCBDD900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646043"/>
            <a:ext cx="10515600" cy="5545417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Average Electricity Generation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The average electricity generation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Kelmarsh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 Windfarm is about 600kWh based on the average electricity generation from 2016 to 2021.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The average electricity generation in 2016 and 2021 is likely affected by the absence of data caused by the time that the windfarm started operated and by the cut-off of available data, respectively. </a:t>
            </a:r>
          </a:p>
        </p:txBody>
      </p:sp>
      <p:pic>
        <p:nvPicPr>
          <p:cNvPr id="11" name="Picture 10" descr="A graph of electricity&#10;&#10;Description automatically generated">
            <a:extLst>
              <a:ext uri="{FF2B5EF4-FFF2-40B4-BE49-F238E27FC236}">
                <a16:creationId xmlns:a16="http://schemas.microsoft.com/office/drawing/2014/main" id="{ED21C677-6875-F31F-BF5B-09DC8D83A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7" y="2347542"/>
            <a:ext cx="7315200" cy="395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3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2.5 Energy Audit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59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C18C9BC-A5A5-398D-3410-BCCBDD900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646043"/>
            <a:ext cx="10515600" cy="5545417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Key Result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The average annual electricity generation 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Kelmarsh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 Windfarm is about 600kWh/year based on the average electricity generation from 2016 to 2021.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Kelmarsh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 Windfarm has a current (as of June 2021) average electricity generation of 0.6MW</a:t>
            </a:r>
          </a:p>
        </p:txBody>
      </p:sp>
    </p:spTree>
    <p:extLst>
      <p:ext uri="{BB962C8B-B14F-4D97-AF65-F5344CB8AC3E}">
        <p14:creationId xmlns:p14="http://schemas.microsoft.com/office/powerpoint/2010/main" val="470098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1.1 What is a turbine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6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415BAD6-0EF6-9B3B-4755-69836B4A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83" y="840609"/>
            <a:ext cx="5339428" cy="56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0D3559-3D1E-DD90-2E77-DE2C6C080218}"/>
              </a:ext>
            </a:extLst>
          </p:cNvPr>
          <p:cNvSpPr/>
          <p:nvPr/>
        </p:nvSpPr>
        <p:spPr>
          <a:xfrm>
            <a:off x="4817806" y="2566219"/>
            <a:ext cx="432620" cy="304800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4B2544-CE0E-8C66-F5B6-289C212A07C9}"/>
              </a:ext>
            </a:extLst>
          </p:cNvPr>
          <p:cNvSpPr txBox="1">
            <a:spLocks/>
          </p:cNvSpPr>
          <p:nvPr/>
        </p:nvSpPr>
        <p:spPr>
          <a:xfrm>
            <a:off x="7767483" y="6225545"/>
            <a:ext cx="998227" cy="286948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1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42093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FFE60B-FECD-20A8-F1F6-BE75DEE00FA4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739736"/>
            <a:ext cx="12285497" cy="58509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24F64-0713-C59C-549B-5A658BAD240A}"/>
              </a:ext>
            </a:extLst>
          </p:cNvPr>
          <p:cNvSpPr>
            <a:spLocks/>
          </p:cNvSpPr>
          <p:nvPr/>
        </p:nvSpPr>
        <p:spPr>
          <a:xfrm>
            <a:off x="-46749" y="98870"/>
            <a:ext cx="12285497" cy="6408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8" y="-48152"/>
            <a:ext cx="12285496" cy="665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1152"/>
            <a:ext cx="10515600" cy="5861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3.0 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60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97A8618-A51A-8C06-E908-2F76DF4A3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955779"/>
            <a:ext cx="10515600" cy="94644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err="1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Kelmarsh</a:t>
            </a: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 Windfarm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3310090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3286707"/>
            <a:ext cx="10515600" cy="440436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Time Series 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61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808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62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2A2E5C-F9BA-7525-54C4-62F7FC4B555E}"/>
              </a:ext>
            </a:extLst>
          </p:cNvPr>
          <p:cNvSpPr/>
          <p:nvPr/>
        </p:nvSpPr>
        <p:spPr>
          <a:xfrm>
            <a:off x="2573867" y="1346200"/>
            <a:ext cx="7548328" cy="4013200"/>
          </a:xfrm>
          <a:prstGeom prst="rect">
            <a:avLst/>
          </a:prstGeom>
          <a:solidFill>
            <a:schemeClr val="bg2">
              <a:lumMod val="9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53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63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2A2E5C-F9BA-7525-54C4-62F7FC4B555E}"/>
              </a:ext>
            </a:extLst>
          </p:cNvPr>
          <p:cNvSpPr/>
          <p:nvPr/>
        </p:nvSpPr>
        <p:spPr>
          <a:xfrm>
            <a:off x="2573867" y="1346200"/>
            <a:ext cx="7548328" cy="4013200"/>
          </a:xfrm>
          <a:prstGeom prst="rect">
            <a:avLst/>
          </a:prstGeom>
          <a:solidFill>
            <a:schemeClr val="bg2">
              <a:lumMod val="9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9C8FAB-A238-8AAB-3A94-7EF6EC987C87}"/>
              </a:ext>
            </a:extLst>
          </p:cNvPr>
          <p:cNvSpPr/>
          <p:nvPr/>
        </p:nvSpPr>
        <p:spPr>
          <a:xfrm>
            <a:off x="1981196" y="1110740"/>
            <a:ext cx="592670" cy="4248660"/>
          </a:xfrm>
          <a:prstGeom prst="rect">
            <a:avLst/>
          </a:prstGeom>
          <a:solidFill>
            <a:srgbClr val="FF0000">
              <a:alpha val="5000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E9A908-328D-B0BB-C1E9-E407739C2B40}"/>
              </a:ext>
            </a:extLst>
          </p:cNvPr>
          <p:cNvSpPr/>
          <p:nvPr/>
        </p:nvSpPr>
        <p:spPr>
          <a:xfrm>
            <a:off x="1981194" y="3179136"/>
            <a:ext cx="219745" cy="4404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F8BDD8-DD6E-6D6D-D4C4-B3537C1D2B5B}"/>
              </a:ext>
            </a:extLst>
          </p:cNvPr>
          <p:cNvCxnSpPr/>
          <p:nvPr/>
        </p:nvCxnSpPr>
        <p:spPr>
          <a:xfrm flipV="1">
            <a:off x="2573866" y="1190847"/>
            <a:ext cx="0" cy="4168553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173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64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2A2E5C-F9BA-7525-54C4-62F7FC4B555E}"/>
              </a:ext>
            </a:extLst>
          </p:cNvPr>
          <p:cNvSpPr/>
          <p:nvPr/>
        </p:nvSpPr>
        <p:spPr>
          <a:xfrm>
            <a:off x="2573867" y="1346200"/>
            <a:ext cx="7548328" cy="4013200"/>
          </a:xfrm>
          <a:prstGeom prst="rect">
            <a:avLst/>
          </a:prstGeom>
          <a:solidFill>
            <a:schemeClr val="bg2">
              <a:lumMod val="90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E90728-9D7B-4166-20A6-C24A16199D37}"/>
              </a:ext>
            </a:extLst>
          </p:cNvPr>
          <p:cNvSpPr/>
          <p:nvPr/>
        </p:nvSpPr>
        <p:spPr>
          <a:xfrm>
            <a:off x="1981195" y="5411158"/>
            <a:ext cx="8229599" cy="336104"/>
          </a:xfrm>
          <a:prstGeom prst="rect">
            <a:avLst/>
          </a:prstGeom>
          <a:solidFill>
            <a:srgbClr val="FF0000">
              <a:alpha val="5000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2E1FE8-710D-6690-72EE-232E5EC705E1}"/>
              </a:ext>
            </a:extLst>
          </p:cNvPr>
          <p:cNvSpPr/>
          <p:nvPr/>
        </p:nvSpPr>
        <p:spPr>
          <a:xfrm>
            <a:off x="6128286" y="5511800"/>
            <a:ext cx="453267" cy="1986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E44F3C-5083-3BA9-B9A0-0A88FE534612}"/>
              </a:ext>
            </a:extLst>
          </p:cNvPr>
          <p:cNvCxnSpPr>
            <a:cxnSpLocks/>
          </p:cNvCxnSpPr>
          <p:nvPr/>
        </p:nvCxnSpPr>
        <p:spPr>
          <a:xfrm>
            <a:off x="2573866" y="5359400"/>
            <a:ext cx="7729083" cy="0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289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3286707"/>
            <a:ext cx="10515600" cy="440436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Time Series Graph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(Historical Data)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65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414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66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74686D-DCBF-C8AE-AF01-ACFCB5D33B49}"/>
              </a:ext>
            </a:extLst>
          </p:cNvPr>
          <p:cNvSpPr/>
          <p:nvPr/>
        </p:nvSpPr>
        <p:spPr>
          <a:xfrm>
            <a:off x="2573867" y="1360968"/>
            <a:ext cx="3773770" cy="4008474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FD87BC-F265-4433-8C59-0F49C18B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4085" y="4931997"/>
            <a:ext cx="2622701" cy="372139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600" dirty="0">
                <a:solidFill>
                  <a:srgbClr val="FF9300"/>
                </a:solidFill>
                <a:latin typeface="Baghdad" pitchFamily="2" charset="-78"/>
                <a:cs typeface="Baghdad" pitchFamily="2" charset="-78"/>
              </a:rPr>
              <a:t>Historical Data</a:t>
            </a:r>
            <a:endParaRPr lang="en-US" sz="1400" dirty="0">
              <a:solidFill>
                <a:srgbClr val="FF9300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9758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67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BA40FC-B782-D89C-74C0-7126064B1C79}"/>
              </a:ext>
            </a:extLst>
          </p:cNvPr>
          <p:cNvSpPr/>
          <p:nvPr/>
        </p:nvSpPr>
        <p:spPr>
          <a:xfrm>
            <a:off x="3147237" y="2381693"/>
            <a:ext cx="1031358" cy="2041452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01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68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DFD161D-1706-AB5A-49BC-C7CEE8B07E31}"/>
              </a:ext>
            </a:extLst>
          </p:cNvPr>
          <p:cNvSpPr/>
          <p:nvPr/>
        </p:nvSpPr>
        <p:spPr>
          <a:xfrm>
            <a:off x="4178595" y="2785730"/>
            <a:ext cx="967563" cy="1913862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01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69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8282CA2-40C8-BCC1-22F8-563AD8C1A1FD}"/>
              </a:ext>
            </a:extLst>
          </p:cNvPr>
          <p:cNvSpPr/>
          <p:nvPr/>
        </p:nvSpPr>
        <p:spPr>
          <a:xfrm>
            <a:off x="5146159" y="1488559"/>
            <a:ext cx="1031358" cy="2775097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80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1.1 What is a turbine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7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415BAD6-0EF6-9B3B-4755-69836B4A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83" y="840609"/>
            <a:ext cx="5339428" cy="56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0D3559-3D1E-DD90-2E77-DE2C6C080218}"/>
              </a:ext>
            </a:extLst>
          </p:cNvPr>
          <p:cNvSpPr/>
          <p:nvPr/>
        </p:nvSpPr>
        <p:spPr>
          <a:xfrm>
            <a:off x="4817806" y="2202425"/>
            <a:ext cx="432620" cy="668593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B69FAA-A39C-7777-D25E-01EEA65598D7}"/>
              </a:ext>
            </a:extLst>
          </p:cNvPr>
          <p:cNvSpPr/>
          <p:nvPr/>
        </p:nvSpPr>
        <p:spPr>
          <a:xfrm>
            <a:off x="5250425" y="2581528"/>
            <a:ext cx="521109" cy="847472"/>
          </a:xfrm>
          <a:prstGeom prst="rect">
            <a:avLst/>
          </a:prstGeom>
          <a:solidFill>
            <a:srgbClr val="FF0000">
              <a:alpha val="10656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8CEE7D-266C-EB09-2DE7-9A33A9F6AAAD}"/>
              </a:ext>
            </a:extLst>
          </p:cNvPr>
          <p:cNvSpPr txBox="1">
            <a:spLocks/>
          </p:cNvSpPr>
          <p:nvPr/>
        </p:nvSpPr>
        <p:spPr>
          <a:xfrm>
            <a:off x="7767483" y="6225545"/>
            <a:ext cx="998227" cy="286948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1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47382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1" y="424957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70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FE52CF-9091-84E1-D037-0484A5263D8A}"/>
              </a:ext>
            </a:extLst>
          </p:cNvPr>
          <p:cNvSpPr/>
          <p:nvPr/>
        </p:nvSpPr>
        <p:spPr>
          <a:xfrm>
            <a:off x="5146159" y="1488559"/>
            <a:ext cx="1031358" cy="2775097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F749C5-10AA-AD30-4134-84425844C404}"/>
              </a:ext>
            </a:extLst>
          </p:cNvPr>
          <p:cNvSpPr/>
          <p:nvPr/>
        </p:nvSpPr>
        <p:spPr>
          <a:xfrm>
            <a:off x="4178595" y="2785730"/>
            <a:ext cx="967563" cy="1913862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A043F0-BBD9-E2DB-5D77-E8EB90F8F292}"/>
              </a:ext>
            </a:extLst>
          </p:cNvPr>
          <p:cNvSpPr/>
          <p:nvPr/>
        </p:nvSpPr>
        <p:spPr>
          <a:xfrm>
            <a:off x="3147237" y="2381693"/>
            <a:ext cx="1031358" cy="2041452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146040-6098-3EA4-1A53-B6CB3A879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7" y="5806551"/>
            <a:ext cx="8229600" cy="638986"/>
          </a:xfr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The </a:t>
            </a:r>
            <a:r>
              <a:rPr lang="en-US" sz="1400" dirty="0">
                <a:solidFill>
                  <a:srgbClr val="FF9300"/>
                </a:solidFill>
                <a:latin typeface="Baghdad" pitchFamily="2" charset="-78"/>
                <a:cs typeface="Baghdad" pitchFamily="2" charset="-78"/>
              </a:rPr>
              <a:t>trend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 of the total electricity generated by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Kelmarsh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 Windfarm have a </a:t>
            </a:r>
            <a:r>
              <a:rPr lang="en-US" sz="1400" dirty="0">
                <a:solidFill>
                  <a:srgbClr val="FF9300"/>
                </a:solidFill>
                <a:latin typeface="Baghdad" pitchFamily="2" charset="-78"/>
                <a:cs typeface="Baghdad" pitchFamily="2" charset="-78"/>
              </a:rPr>
              <a:t>regular interval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of one cycle per year. Therefore, a </a:t>
            </a:r>
            <a:r>
              <a:rPr lang="en-US" sz="1400" dirty="0">
                <a:solidFill>
                  <a:srgbClr val="FF9300"/>
                </a:solidFill>
                <a:latin typeface="Baghdad" pitchFamily="2" charset="-78"/>
                <a:cs typeface="Baghdad" pitchFamily="2" charset="-78"/>
              </a:rPr>
              <a:t>Timeseries Analysis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can be applied to forecast the future average electricity generation capacity of the windfarm based on the windfarm’s historical performance.</a:t>
            </a:r>
            <a:endParaRPr lang="en-US" sz="1200" dirty="0">
              <a:solidFill>
                <a:schemeClr val="accent3">
                  <a:lumMod val="75000"/>
                </a:schemeClr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4455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3286707"/>
            <a:ext cx="10515600" cy="440436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Time Series Graph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(Predicted Data)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71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855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72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0D4995-C1DC-71AD-11CA-3FF32F0FB622}"/>
              </a:ext>
            </a:extLst>
          </p:cNvPr>
          <p:cNvSpPr/>
          <p:nvPr/>
        </p:nvSpPr>
        <p:spPr>
          <a:xfrm>
            <a:off x="6347637" y="1360968"/>
            <a:ext cx="3785191" cy="4008474"/>
          </a:xfrm>
          <a:prstGeom prst="rect">
            <a:avLst/>
          </a:prstGeom>
          <a:solidFill>
            <a:srgbClr val="00B0F0">
              <a:alpha val="5000"/>
            </a:srgb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66647-E079-80E3-1220-2B4E6F844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077" y="4485429"/>
            <a:ext cx="2622701" cy="372139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600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Predicted Data </a:t>
            </a:r>
            <a:endParaRPr lang="en-US" sz="1400" dirty="0">
              <a:solidFill>
                <a:srgbClr val="0070C0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33989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73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007DA5-4DBC-B11A-FB02-05A03918146C}"/>
              </a:ext>
            </a:extLst>
          </p:cNvPr>
          <p:cNvSpPr/>
          <p:nvPr/>
        </p:nvSpPr>
        <p:spPr>
          <a:xfrm>
            <a:off x="6317645" y="2115879"/>
            <a:ext cx="3538736" cy="2349796"/>
          </a:xfrm>
          <a:prstGeom prst="rect">
            <a:avLst/>
          </a:prstGeom>
          <a:solidFill>
            <a:srgbClr val="00B0F0">
              <a:alpha val="5000"/>
            </a:srgb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CCE6CD-7C7C-8E12-25AE-1E5CFB6E6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538" y="2089460"/>
            <a:ext cx="2622701" cy="372139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600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Similar regular interval</a:t>
            </a:r>
            <a:endParaRPr lang="en-US" sz="1400" dirty="0">
              <a:solidFill>
                <a:srgbClr val="0070C0"/>
              </a:solidFill>
              <a:latin typeface="Baghdad" pitchFamily="2" charset="-78"/>
              <a:cs typeface="Baghdad" pitchFamily="2" charset="-78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8DADB9-5FFF-84CB-9ABB-53516C10F13F}"/>
              </a:ext>
            </a:extLst>
          </p:cNvPr>
          <p:cNvCxnSpPr>
            <a:cxnSpLocks/>
          </p:cNvCxnSpPr>
          <p:nvPr/>
        </p:nvCxnSpPr>
        <p:spPr>
          <a:xfrm flipV="1">
            <a:off x="6317644" y="3362972"/>
            <a:ext cx="3380429" cy="110941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552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74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A4A492-580B-7726-1188-F39288D522C3}"/>
              </a:ext>
            </a:extLst>
          </p:cNvPr>
          <p:cNvSpPr/>
          <p:nvPr/>
        </p:nvSpPr>
        <p:spPr>
          <a:xfrm>
            <a:off x="6296380" y="1679945"/>
            <a:ext cx="3538736" cy="764846"/>
          </a:xfrm>
          <a:prstGeom prst="rect">
            <a:avLst/>
          </a:prstGeom>
          <a:solidFill>
            <a:srgbClr val="00B0F0">
              <a:alpha val="5000"/>
            </a:srgb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80D5A0-BBE6-A889-9C3A-871192CCF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0699" y="2072652"/>
            <a:ext cx="2622701" cy="372139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600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Maximum trend line</a:t>
            </a:r>
            <a:endParaRPr lang="en-US" sz="1400" dirty="0">
              <a:solidFill>
                <a:srgbClr val="0070C0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959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75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E11E6D-77EB-2ED0-5085-CBD1FB0C9369}"/>
              </a:ext>
            </a:extLst>
          </p:cNvPr>
          <p:cNvSpPr/>
          <p:nvPr/>
        </p:nvSpPr>
        <p:spPr>
          <a:xfrm>
            <a:off x="6296380" y="4689089"/>
            <a:ext cx="3538736" cy="576982"/>
          </a:xfrm>
          <a:prstGeom prst="rect">
            <a:avLst/>
          </a:prstGeom>
          <a:solidFill>
            <a:srgbClr val="00B0F0">
              <a:alpha val="5000"/>
            </a:srgb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80D5A0-BBE6-A889-9C3A-871192CCF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1065" y="4689089"/>
            <a:ext cx="2622701" cy="372139"/>
          </a:xfrm>
          <a:noFill/>
          <a:ln>
            <a:noFill/>
          </a:ln>
        </p:spPr>
        <p:txBody>
          <a:bodyPr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600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Minimum trend line</a:t>
            </a:r>
            <a:endParaRPr lang="en-US" sz="1400" dirty="0">
              <a:solidFill>
                <a:srgbClr val="0070C0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8087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76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E11E6D-77EB-2ED0-5085-CBD1FB0C9369}"/>
              </a:ext>
            </a:extLst>
          </p:cNvPr>
          <p:cNvSpPr/>
          <p:nvPr/>
        </p:nvSpPr>
        <p:spPr>
          <a:xfrm>
            <a:off x="6296380" y="4976037"/>
            <a:ext cx="3538736" cy="290034"/>
          </a:xfrm>
          <a:prstGeom prst="rect">
            <a:avLst/>
          </a:prstGeom>
          <a:solidFill>
            <a:srgbClr val="00B0F0">
              <a:alpha val="5000"/>
            </a:srgb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A4A492-580B-7726-1188-F39288D522C3}"/>
              </a:ext>
            </a:extLst>
          </p:cNvPr>
          <p:cNvSpPr/>
          <p:nvPr/>
        </p:nvSpPr>
        <p:spPr>
          <a:xfrm>
            <a:off x="6296380" y="1837882"/>
            <a:ext cx="3538736" cy="290034"/>
          </a:xfrm>
          <a:prstGeom prst="rect">
            <a:avLst/>
          </a:prstGeom>
          <a:solidFill>
            <a:srgbClr val="00B0F0">
              <a:alpha val="5000"/>
            </a:srgb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1D106-A7E6-CA85-C1D1-DE26C9518232}"/>
              </a:ext>
            </a:extLst>
          </p:cNvPr>
          <p:cNvSpPr/>
          <p:nvPr/>
        </p:nvSpPr>
        <p:spPr>
          <a:xfrm>
            <a:off x="6317645" y="2360429"/>
            <a:ext cx="3538736" cy="2105246"/>
          </a:xfrm>
          <a:prstGeom prst="rect">
            <a:avLst/>
          </a:prstGeom>
          <a:solidFill>
            <a:srgbClr val="00B0F0">
              <a:alpha val="5000"/>
            </a:srgb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20F7FA2-AB29-188D-8C5D-6DD20C48D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197" y="5806551"/>
            <a:ext cx="8229600" cy="638986"/>
          </a:xfr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Altogether, the </a:t>
            </a:r>
            <a:r>
              <a:rPr lang="en-US" sz="1400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predicted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 data from the processed historical data can be used as a </a:t>
            </a:r>
            <a:r>
              <a:rPr lang="en-US" sz="1400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guide for decision making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. In this example, the result of the Timeseries Analysis predicts that the electricity generation of </a:t>
            </a:r>
            <a:r>
              <a:rPr lang="en-US" sz="1400" dirty="0" err="1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Kelmarsh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Baghdad" pitchFamily="2" charset="-78"/>
                <a:cs typeface="Baghdad" pitchFamily="2" charset="-78"/>
              </a:rPr>
              <a:t> Windfarm will show some growth in the next five years(2021 to 2026).</a:t>
            </a:r>
            <a:endParaRPr lang="en-US" sz="1200" dirty="0">
              <a:solidFill>
                <a:schemeClr val="accent3">
                  <a:lumMod val="75000"/>
                </a:schemeClr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26576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2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pic>
        <p:nvPicPr>
          <p:cNvPr id="7" name="Picture 6" descr="A graph showing the power of electricity&#10;&#10;Description automatically generated">
            <a:extLst>
              <a:ext uri="{FF2B5EF4-FFF2-40B4-BE49-F238E27FC236}">
                <a16:creationId xmlns:a16="http://schemas.microsoft.com/office/drawing/2014/main" id="{DA1607F3-37FB-56D1-4D14-B13719E84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739"/>
            <a:ext cx="8229600" cy="46365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3.1 Projected windfarm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77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25C9A-B766-7AFE-888B-985A587EE39A}"/>
              </a:ext>
            </a:extLst>
          </p:cNvPr>
          <p:cNvSpPr/>
          <p:nvPr/>
        </p:nvSpPr>
        <p:spPr>
          <a:xfrm>
            <a:off x="2573867" y="1348486"/>
            <a:ext cx="3773770" cy="4008474"/>
          </a:xfrm>
          <a:prstGeom prst="rect">
            <a:avLst/>
          </a:prstGeom>
          <a:solidFill>
            <a:schemeClr val="accent2">
              <a:lumMod val="20000"/>
              <a:lumOff val="80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B205B7-2578-578F-C1CC-A9B390CEB26B}"/>
              </a:ext>
            </a:extLst>
          </p:cNvPr>
          <p:cNvSpPr/>
          <p:nvPr/>
        </p:nvSpPr>
        <p:spPr>
          <a:xfrm>
            <a:off x="6347637" y="1360968"/>
            <a:ext cx="3785191" cy="4008474"/>
          </a:xfrm>
          <a:prstGeom prst="rect">
            <a:avLst/>
          </a:prstGeom>
          <a:solidFill>
            <a:srgbClr val="00B0F0">
              <a:alpha val="6632"/>
            </a:srgb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73AF77-3FBD-0566-4C18-878D3B511909}"/>
              </a:ext>
            </a:extLst>
          </p:cNvPr>
          <p:cNvGrpSpPr/>
          <p:nvPr/>
        </p:nvGrpSpPr>
        <p:grpSpPr>
          <a:xfrm>
            <a:off x="4544511" y="4401609"/>
            <a:ext cx="3803514" cy="832004"/>
            <a:chOff x="4522663" y="3030009"/>
            <a:chExt cx="3803514" cy="83200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E77930D-7439-BA3D-CE3D-3D8F83A54640}"/>
                </a:ext>
              </a:extLst>
            </p:cNvPr>
            <p:cNvGrpSpPr/>
            <p:nvPr/>
          </p:nvGrpSpPr>
          <p:grpSpPr>
            <a:xfrm>
              <a:off x="4522663" y="3030009"/>
              <a:ext cx="1688395" cy="830638"/>
              <a:chOff x="4492610" y="3621698"/>
              <a:chExt cx="1688395" cy="830638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E31756F4-9485-B513-F3FD-F572CC99F289}"/>
                  </a:ext>
                </a:extLst>
              </p:cNvPr>
              <p:cNvSpPr/>
              <p:nvPr/>
            </p:nvSpPr>
            <p:spPr>
              <a:xfrm>
                <a:off x="4532958" y="3621698"/>
                <a:ext cx="1648047" cy="830638"/>
              </a:xfrm>
              <a:prstGeom prst="rightArrow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378D4ADA-4C40-72E6-020A-2547577CA7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2610" y="3850399"/>
                <a:ext cx="1493651" cy="372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sz="1600" dirty="0">
                    <a:solidFill>
                      <a:schemeClr val="accent2">
                        <a:lumMod val="75000"/>
                      </a:schemeClr>
                    </a:solidFill>
                    <a:latin typeface="Baghdad" pitchFamily="2" charset="-78"/>
                    <a:cs typeface="Baghdad" pitchFamily="2" charset="-78"/>
                  </a:rPr>
                  <a:t>Historical Data</a:t>
                </a:r>
                <a:endParaRPr lang="en-US" sz="1400" dirty="0">
                  <a:solidFill>
                    <a:schemeClr val="accent2">
                      <a:lumMod val="75000"/>
                    </a:schemeClr>
                  </a:solidFill>
                  <a:latin typeface="Baghdad" pitchFamily="2" charset="-78"/>
                  <a:cs typeface="Baghdad" pitchFamily="2" charset="-78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F2B8411-1925-6AD1-63F2-006CD93B1D73}"/>
                </a:ext>
              </a:extLst>
            </p:cNvPr>
            <p:cNvGrpSpPr/>
            <p:nvPr/>
          </p:nvGrpSpPr>
          <p:grpSpPr>
            <a:xfrm>
              <a:off x="5865276" y="3038613"/>
              <a:ext cx="1015410" cy="794032"/>
              <a:chOff x="5929999" y="-450760"/>
              <a:chExt cx="1015410" cy="794032"/>
            </a:xfrm>
          </p:grpSpPr>
          <p:sp>
            <p:nvSpPr>
              <p:cNvPr id="21" name="Connector 20">
                <a:extLst>
                  <a:ext uri="{FF2B5EF4-FFF2-40B4-BE49-F238E27FC236}">
                    <a16:creationId xmlns:a16="http://schemas.microsoft.com/office/drawing/2014/main" id="{703C29F1-8065-EB6D-2FAC-75CCBBAAE253}"/>
                  </a:ext>
                </a:extLst>
              </p:cNvPr>
              <p:cNvSpPr/>
              <p:nvPr/>
            </p:nvSpPr>
            <p:spPr>
              <a:xfrm>
                <a:off x="6040688" y="-450760"/>
                <a:ext cx="794032" cy="794032"/>
              </a:xfrm>
              <a:prstGeom prst="flowChartConnector">
                <a:avLst/>
              </a:prstGeom>
              <a:solidFill>
                <a:srgbClr val="9452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CD60A4E-044C-9842-3BB8-4C257CFB6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9999" y="-239814"/>
                <a:ext cx="1015410" cy="372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sz="1600" b="1" dirty="0">
                    <a:solidFill>
                      <a:schemeClr val="bg1"/>
                    </a:solidFill>
                    <a:latin typeface="Baghdad" pitchFamily="2" charset="-78"/>
                    <a:cs typeface="Baghdad" pitchFamily="2" charset="-78"/>
                  </a:rPr>
                  <a:t>Model</a:t>
                </a:r>
                <a:endParaRPr lang="en-US" sz="1400" b="1" dirty="0">
                  <a:solidFill>
                    <a:schemeClr val="bg1"/>
                  </a:solidFill>
                  <a:latin typeface="Baghdad" pitchFamily="2" charset="-78"/>
                  <a:cs typeface="Baghdad" pitchFamily="2" charset="-78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E5B9B90-29BD-DAEE-1D62-F0AA6A0AE8B4}"/>
                </a:ext>
              </a:extLst>
            </p:cNvPr>
            <p:cNvGrpSpPr/>
            <p:nvPr/>
          </p:nvGrpSpPr>
          <p:grpSpPr>
            <a:xfrm>
              <a:off x="6678130" y="3031375"/>
              <a:ext cx="1648047" cy="830638"/>
              <a:chOff x="4532958" y="3621698"/>
              <a:chExt cx="1648047" cy="830638"/>
            </a:xfrm>
          </p:grpSpPr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F6DC4599-9D51-822B-267A-C582AAC05C11}"/>
                  </a:ext>
                </a:extLst>
              </p:cNvPr>
              <p:cNvSpPr/>
              <p:nvPr/>
            </p:nvSpPr>
            <p:spPr>
              <a:xfrm>
                <a:off x="4532958" y="3621698"/>
                <a:ext cx="1648047" cy="830638"/>
              </a:xfrm>
              <a:prstGeom prst="rightArrow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CC17EC3F-3DA0-B236-702F-EC4ED1FA28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02346" y="3850947"/>
                <a:ext cx="1493651" cy="372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sz="1600" dirty="0">
                    <a:solidFill>
                      <a:srgbClr val="002060"/>
                    </a:solidFill>
                    <a:latin typeface="Baghdad" pitchFamily="2" charset="-78"/>
                    <a:cs typeface="Baghdad" pitchFamily="2" charset="-78"/>
                  </a:rPr>
                  <a:t>Predicted Data</a:t>
                </a:r>
                <a:endParaRPr lang="en-US" sz="1400" dirty="0">
                  <a:solidFill>
                    <a:srgbClr val="002060"/>
                  </a:solidFill>
                  <a:latin typeface="Baghdad" pitchFamily="2" charset="-78"/>
                  <a:cs typeface="Baghdad" pitchFamily="2" charset="-7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248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987444"/>
            <a:ext cx="10515600" cy="883111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Wind Turbines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Time Series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78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191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3286707"/>
            <a:ext cx="10515600" cy="440436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  <a:latin typeface="Baghdad" pitchFamily="2" charset="-78"/>
                <a:cs typeface="Baghdad" pitchFamily="2" charset="-78"/>
              </a:rPr>
              <a:t>Time Series 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Audit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79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6513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1.1 What is a turbine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8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415BAD6-0EF6-9B3B-4755-69836B4A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83" y="840609"/>
            <a:ext cx="5339428" cy="56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0D3559-3D1E-DD90-2E77-DE2C6C080218}"/>
              </a:ext>
            </a:extLst>
          </p:cNvPr>
          <p:cNvSpPr/>
          <p:nvPr/>
        </p:nvSpPr>
        <p:spPr>
          <a:xfrm>
            <a:off x="5034116" y="2930013"/>
            <a:ext cx="1061884" cy="2979174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D43EDA-1C3F-B37D-3CB4-922403B6FE23}"/>
              </a:ext>
            </a:extLst>
          </p:cNvPr>
          <p:cNvSpPr txBox="1">
            <a:spLocks/>
          </p:cNvSpPr>
          <p:nvPr/>
        </p:nvSpPr>
        <p:spPr>
          <a:xfrm>
            <a:off x="7767483" y="6225545"/>
            <a:ext cx="998227" cy="286948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1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33318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3.2 Projected wind turbines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80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Picture 12" descr="A graph of a wind turbine&#10;&#10;Description automatically generated">
            <a:extLst>
              <a:ext uri="{FF2B5EF4-FFF2-40B4-BE49-F238E27FC236}">
                <a16:creationId xmlns:a16="http://schemas.microsoft.com/office/drawing/2014/main" id="{C6796E45-D754-13B6-3B65-097411EC6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996"/>
            <a:ext cx="8229600" cy="46360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992AAA-8042-F103-686A-6571411048B8}"/>
              </a:ext>
            </a:extLst>
          </p:cNvPr>
          <p:cNvSpPr/>
          <p:nvPr/>
        </p:nvSpPr>
        <p:spPr>
          <a:xfrm>
            <a:off x="4338084" y="1110996"/>
            <a:ext cx="3997842" cy="228706"/>
          </a:xfrm>
          <a:prstGeom prst="rect">
            <a:avLst/>
          </a:prstGeom>
          <a:solidFill>
            <a:srgbClr val="FF0000">
              <a:alpha val="16565"/>
            </a:srgb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16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3.2 Projected wind turbines performance (2021 to 2026)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Energy Analytics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81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graph of a wind turbine&#10;&#10;Description automatically generated">
            <a:extLst>
              <a:ext uri="{FF2B5EF4-FFF2-40B4-BE49-F238E27FC236}">
                <a16:creationId xmlns:a16="http://schemas.microsoft.com/office/drawing/2014/main" id="{4AC63B07-4C53-7586-D3AF-D69EF72DE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7" y="1110996"/>
            <a:ext cx="8229600" cy="45959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992AAA-8042-F103-686A-6571411048B8}"/>
              </a:ext>
            </a:extLst>
          </p:cNvPr>
          <p:cNvSpPr/>
          <p:nvPr/>
        </p:nvSpPr>
        <p:spPr>
          <a:xfrm>
            <a:off x="6326373" y="1366684"/>
            <a:ext cx="3806456" cy="3960227"/>
          </a:xfrm>
          <a:prstGeom prst="rect">
            <a:avLst/>
          </a:prstGeom>
          <a:solidFill>
            <a:srgbClr val="FF0000">
              <a:alpha val="13097"/>
            </a:srgbClr>
          </a:solidFill>
          <a:ln w="127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20A980-0A7F-EF5D-3F92-5B6BCCD4CD57}"/>
              </a:ext>
            </a:extLst>
          </p:cNvPr>
          <p:cNvCxnSpPr>
            <a:cxnSpLocks/>
          </p:cNvCxnSpPr>
          <p:nvPr/>
        </p:nvCxnSpPr>
        <p:spPr>
          <a:xfrm>
            <a:off x="6326371" y="3408987"/>
            <a:ext cx="3496208" cy="619623"/>
          </a:xfrm>
          <a:prstGeom prst="straightConnector1">
            <a:avLst/>
          </a:prstGeom>
          <a:ln w="22225">
            <a:solidFill>
              <a:srgbClr val="FF0000"/>
            </a:solidFill>
            <a:headEnd type="oval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121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FFE60B-FECD-20A8-F1F6-BE75DEE00FA4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739736"/>
            <a:ext cx="12285497" cy="585093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24F64-0713-C59C-549B-5A658BAD240A}"/>
              </a:ext>
            </a:extLst>
          </p:cNvPr>
          <p:cNvSpPr>
            <a:spLocks/>
          </p:cNvSpPr>
          <p:nvPr/>
        </p:nvSpPr>
        <p:spPr>
          <a:xfrm>
            <a:off x="-46749" y="98870"/>
            <a:ext cx="12285497" cy="6408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8" y="-48152"/>
            <a:ext cx="12285496" cy="6654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1152"/>
            <a:ext cx="10515600" cy="5861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4.0 Key Recommendations and Future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CD18-451C-D6D7-1A8F-178A894C3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1809136"/>
            <a:ext cx="10515600" cy="4021394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Baghdad" pitchFamily="2" charset="-78"/>
                <a:cs typeface="Baghdad" pitchFamily="2" charset="-78"/>
              </a:rPr>
              <a:t>From Energy Audit: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Baghdad" pitchFamily="2" charset="-78"/>
                <a:cs typeface="Baghdad" pitchFamily="2" charset="-78"/>
              </a:rPr>
              <a:t>As a reference for future windfarm projects, a </a:t>
            </a:r>
            <a:r>
              <a:rPr lang="en-US" dirty="0">
                <a:solidFill>
                  <a:srgbClr val="FF9300"/>
                </a:solidFill>
                <a:latin typeface="Baghdad" pitchFamily="2" charset="-78"/>
                <a:cs typeface="Baghdad" pitchFamily="2" charset="-78"/>
              </a:rPr>
              <a:t>windfarm site analysis</a:t>
            </a:r>
            <a:r>
              <a:rPr lang="en-US" dirty="0">
                <a:solidFill>
                  <a:srgbClr val="002060"/>
                </a:solidFill>
                <a:latin typeface="Baghdad" pitchFamily="2" charset="-78"/>
                <a:cs typeface="Baghdad" pitchFamily="2" charset="-78"/>
              </a:rPr>
              <a:t> can be done to ensure that the windfarm will </a:t>
            </a:r>
            <a:r>
              <a:rPr lang="en-US" dirty="0">
                <a:solidFill>
                  <a:srgbClr val="FF9300"/>
                </a:solidFill>
                <a:latin typeface="Baghdad" pitchFamily="2" charset="-78"/>
                <a:cs typeface="Baghdad" pitchFamily="2" charset="-78"/>
              </a:rPr>
              <a:t>operate in close to its nameplate capacity</a:t>
            </a:r>
            <a:r>
              <a:rPr lang="en-US" dirty="0">
                <a:solidFill>
                  <a:srgbClr val="002060"/>
                </a:solidFill>
                <a:latin typeface="Baghdad" pitchFamily="2" charset="-78"/>
                <a:cs typeface="Baghdad" pitchFamily="2" charset="-78"/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Baghdad" pitchFamily="2" charset="-78"/>
              <a:cs typeface="Baghdad" pitchFamily="2" charset="-78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  <a:latin typeface="Baghdad" pitchFamily="2" charset="-78"/>
                <a:cs typeface="Baghdad" pitchFamily="2" charset="-78"/>
              </a:rPr>
              <a:t>From Energy Analytics: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  <a:latin typeface="Baghdad" pitchFamily="2" charset="-78"/>
                <a:cs typeface="Baghdad" pitchFamily="2" charset="-78"/>
              </a:rPr>
              <a:t>Perform a </a:t>
            </a:r>
            <a:r>
              <a:rPr lang="en-US" dirty="0">
                <a:solidFill>
                  <a:srgbClr val="FF9300"/>
                </a:solidFill>
                <a:latin typeface="Baghdad" pitchFamily="2" charset="-78"/>
                <a:cs typeface="Baghdad" pitchFamily="2" charset="-78"/>
              </a:rPr>
              <a:t>detailed audit and analysis </a:t>
            </a:r>
            <a:r>
              <a:rPr lang="en-US" dirty="0">
                <a:solidFill>
                  <a:srgbClr val="002060"/>
                </a:solidFill>
                <a:latin typeface="Baghdad" pitchFamily="2" charset="-78"/>
                <a:cs typeface="Baghdad" pitchFamily="2" charset="-78"/>
              </a:rPr>
              <a:t>on each turbine to determine whether an </a:t>
            </a:r>
            <a:r>
              <a:rPr lang="en-US" dirty="0">
                <a:solidFill>
                  <a:srgbClr val="FF9300"/>
                </a:solidFill>
                <a:latin typeface="Baghdad" pitchFamily="2" charset="-78"/>
                <a:cs typeface="Baghdad" pitchFamily="2" charset="-78"/>
              </a:rPr>
              <a:t>intensive maintenance check-up </a:t>
            </a:r>
            <a:r>
              <a:rPr lang="en-US" dirty="0">
                <a:solidFill>
                  <a:srgbClr val="002060"/>
                </a:solidFill>
                <a:latin typeface="Baghdad" pitchFamily="2" charset="-78"/>
                <a:cs typeface="Baghdad" pitchFamily="2" charset="-78"/>
              </a:rPr>
              <a:t>is necessary.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  <a:latin typeface="Baghdad" pitchFamily="2" charset="-78"/>
              <a:cs typeface="Baghdad" pitchFamily="2" charset="-78"/>
            </a:endParaRPr>
          </a:p>
          <a:p>
            <a:pPr marL="0" indent="0" algn="ctr">
              <a:buNone/>
            </a:pPr>
            <a:endParaRPr lang="en-US" dirty="0">
              <a:solidFill>
                <a:srgbClr val="002060"/>
              </a:solidFill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82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479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6728AE-775A-3294-14E1-D0AE63F37CBC}"/>
              </a:ext>
            </a:extLst>
          </p:cNvPr>
          <p:cNvSpPr>
            <a:spLocks/>
          </p:cNvSpPr>
          <p:nvPr/>
        </p:nvSpPr>
        <p:spPr>
          <a:xfrm>
            <a:off x="-46751" y="6590670"/>
            <a:ext cx="12285497" cy="28694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C108E0-B9EC-07CF-FDFE-35E08F74FBBC}"/>
              </a:ext>
            </a:extLst>
          </p:cNvPr>
          <p:cNvSpPr>
            <a:spLocks/>
          </p:cNvSpPr>
          <p:nvPr/>
        </p:nvSpPr>
        <p:spPr>
          <a:xfrm>
            <a:off x="-46750" y="412463"/>
            <a:ext cx="12285497" cy="61782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0AAEB-9064-8149-432F-0127E7577BA8}"/>
              </a:ext>
            </a:extLst>
          </p:cNvPr>
          <p:cNvSpPr>
            <a:spLocks/>
          </p:cNvSpPr>
          <p:nvPr/>
        </p:nvSpPr>
        <p:spPr>
          <a:xfrm>
            <a:off x="-46749" y="-27973"/>
            <a:ext cx="12285496" cy="4404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467D5-B067-979A-A7FA-10309E0B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3799"/>
            <a:ext cx="10515600" cy="30937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</a:rPr>
              <a:t>1.1 What is a turbine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F7DEC-409B-EFD0-BB70-2A86F6A44CEC}"/>
              </a:ext>
            </a:extLst>
          </p:cNvPr>
          <p:cNvSpPr txBox="1">
            <a:spLocks/>
          </p:cNvSpPr>
          <p:nvPr/>
        </p:nvSpPr>
        <p:spPr>
          <a:xfrm>
            <a:off x="0" y="6590670"/>
            <a:ext cx="6801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Baghdad" pitchFamily="2" charset="-78"/>
                <a:cs typeface="Baghdad" pitchFamily="2" charset="-78"/>
              </a:rPr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0C51-50FC-EE3C-21CC-79F3A096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8912"/>
            <a:ext cx="3581400" cy="365125"/>
          </a:xfrm>
        </p:spPr>
        <p:txBody>
          <a:bodyPr/>
          <a:lstStyle/>
          <a:p>
            <a:fld id="{8A684A4C-19D9-524F-B215-052AFDBA550D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t>9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415BAD6-0EF6-9B3B-4755-69836B4A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83" y="840609"/>
            <a:ext cx="5339428" cy="56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0D3559-3D1E-DD90-2E77-DE2C6C080218}"/>
              </a:ext>
            </a:extLst>
          </p:cNvPr>
          <p:cNvSpPr/>
          <p:nvPr/>
        </p:nvSpPr>
        <p:spPr>
          <a:xfrm>
            <a:off x="5820697" y="4208205"/>
            <a:ext cx="2369573" cy="1700981"/>
          </a:xfrm>
          <a:prstGeom prst="rect">
            <a:avLst/>
          </a:prstGeom>
          <a:solidFill>
            <a:srgbClr val="FF0000">
              <a:alpha val="24000"/>
            </a:srgb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5386EEA-CA86-7FD8-E655-112908B72A2E}"/>
              </a:ext>
            </a:extLst>
          </p:cNvPr>
          <p:cNvSpPr txBox="1">
            <a:spLocks/>
          </p:cNvSpPr>
          <p:nvPr/>
        </p:nvSpPr>
        <p:spPr>
          <a:xfrm>
            <a:off x="7767483" y="6225545"/>
            <a:ext cx="998227" cy="286948"/>
          </a:xfrm>
          <a:prstGeom prst="rect">
            <a:avLst/>
          </a:prstGeom>
          <a:solidFill>
            <a:schemeClr val="accent3">
              <a:lumMod val="20000"/>
              <a:lumOff val="80000"/>
              <a:alpha val="20978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100" dirty="0">
                <a:solidFill>
                  <a:schemeClr val="bg1"/>
                </a:solidFill>
                <a:latin typeface="Baghdad" pitchFamily="2" charset="-78"/>
                <a:cs typeface="Baghdad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 source</a:t>
            </a:r>
            <a:endParaRPr lang="en-US" sz="1100" dirty="0">
              <a:solidFill>
                <a:schemeClr val="bg1"/>
              </a:solidFill>
              <a:latin typeface="Baghdad" pitchFamily="2" charset="-78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68285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1348</Words>
  <Application>Microsoft Macintosh PowerPoint</Application>
  <PresentationFormat>Widescreen</PresentationFormat>
  <Paragraphs>318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Baghdad</vt:lpstr>
      <vt:lpstr>Calibri</vt:lpstr>
      <vt:lpstr>Calibri Light</vt:lpstr>
      <vt:lpstr>Office Theme</vt:lpstr>
      <vt:lpstr>Kelmarsh Windfarm</vt:lpstr>
      <vt:lpstr>Contents</vt:lpstr>
      <vt:lpstr>1.0 Introduction</vt:lpstr>
      <vt:lpstr>1.1 What is a turbine</vt:lpstr>
      <vt:lpstr>1.1 What is a turbine</vt:lpstr>
      <vt:lpstr>1.1 What is a turbine</vt:lpstr>
      <vt:lpstr>1.1 What is a turbine</vt:lpstr>
      <vt:lpstr>1.1 What is a turbine</vt:lpstr>
      <vt:lpstr>1.1 What is a turbine</vt:lpstr>
      <vt:lpstr>PowerPoint Presentation</vt:lpstr>
      <vt:lpstr>1.2 Data Source and Project Limitations</vt:lpstr>
      <vt:lpstr>1.2 Data Source and Project Limitations</vt:lpstr>
      <vt:lpstr>1.2 Data Source and Project Limitations</vt:lpstr>
      <vt:lpstr>2.0 Energy Audit</vt:lpstr>
      <vt:lpstr>PowerPoint Presentation</vt:lpstr>
      <vt:lpstr>2.1 Windfarm site Annual wind speed and wind density</vt:lpstr>
      <vt:lpstr>2.1 Windfarm site Annual wind speed and wind density (max)</vt:lpstr>
      <vt:lpstr>2.1 Windfarm site Annual wind speed and wind density (min)</vt:lpstr>
      <vt:lpstr>2.1 Windfarm site Annual wind speed and wind density</vt:lpstr>
      <vt:lpstr>PowerPoint Presentation</vt:lpstr>
      <vt:lpstr>2.1 Windfarm site wind speed and wind density by Season</vt:lpstr>
      <vt:lpstr>2.1 Windfarm site wind speed and wind density by Season</vt:lpstr>
      <vt:lpstr>2.1 Windfarm site wind speed and wind density (max) by Season</vt:lpstr>
      <vt:lpstr>2.1 Windfarm site wind speed and wind density (min) by Season</vt:lpstr>
      <vt:lpstr>2.1 Windfarm site wind speed and wind density by Season</vt:lpstr>
      <vt:lpstr>PowerPoint Presentation</vt:lpstr>
      <vt:lpstr>2.2 Windfarm accumulated electricity generation audit</vt:lpstr>
      <vt:lpstr>2.2 Windfarm accumulated electricity generation (max) audit</vt:lpstr>
      <vt:lpstr>2.2 Windfarm accumulated electricity generation (min) audit</vt:lpstr>
      <vt:lpstr>2.2 Windfarm accumulated electricity generation (incomplete) audit</vt:lpstr>
      <vt:lpstr>2.2 Windfarm accumulated electricity generation audit</vt:lpstr>
      <vt:lpstr>PowerPoint Presentation</vt:lpstr>
      <vt:lpstr>2.3 Windfarm average electricity generation audit</vt:lpstr>
      <vt:lpstr>2.3 Windfarm average electricity generation (max)</vt:lpstr>
      <vt:lpstr>2.3 Windfarm average electricity generation (min)</vt:lpstr>
      <vt:lpstr>2.3 Windfarm average electricity generation audit</vt:lpstr>
      <vt:lpstr>PowerPoint Presentation</vt:lpstr>
      <vt:lpstr>2.3 Windfarm average electricity generation audit</vt:lpstr>
      <vt:lpstr>2.3 Windfarm average electricity generation audit</vt:lpstr>
      <vt:lpstr>2.3 Windfarm average electricity generation(adjusted)</vt:lpstr>
      <vt:lpstr>2.3 Windfarm average electricity generation audit</vt:lpstr>
      <vt:lpstr>2.3 Windfarm average electricity generation audit</vt:lpstr>
      <vt:lpstr>PowerPoint Presentation</vt:lpstr>
      <vt:lpstr>2.4 Windfarm average electricity generation (distribution)</vt:lpstr>
      <vt:lpstr>2.4 Windfarm average electricity generation (distribution)</vt:lpstr>
      <vt:lpstr>2.3 Windfarm average electricity generation (distribution) audit</vt:lpstr>
      <vt:lpstr>2.3 Windfarm average electricity generation (distribution) audit</vt:lpstr>
      <vt:lpstr>2.3 Windfarm average electricity generation (distribution) audit</vt:lpstr>
      <vt:lpstr>PowerPoint Presentation</vt:lpstr>
      <vt:lpstr>2.3 Windfarm average electricity generation (distribution) audit</vt:lpstr>
      <vt:lpstr>2.3 Windfarm average electricity generation (distribution) audit</vt:lpstr>
      <vt:lpstr>2.3 Windfarm average electricity generation (distribution) audit</vt:lpstr>
      <vt:lpstr>2.3 Windfarm average electricity generation (distribution) audit</vt:lpstr>
      <vt:lpstr>PowerPoint Presentation</vt:lpstr>
      <vt:lpstr>2.4 Environmental impact </vt:lpstr>
      <vt:lpstr>PowerPoint Presentation</vt:lpstr>
      <vt:lpstr>2.5 Energy Audit Results</vt:lpstr>
      <vt:lpstr>2.5 Energy Audit Results</vt:lpstr>
      <vt:lpstr>2.5 Energy Audit Results</vt:lpstr>
      <vt:lpstr>3.0 Energy Analytics</vt:lpstr>
      <vt:lpstr>PowerPoint Presentation</vt:lpstr>
      <vt:lpstr>3.1 Projected windfarm performance (2021 to 2026)</vt:lpstr>
      <vt:lpstr>3.1 Projected windfarm performance (2021 to 2026)</vt:lpstr>
      <vt:lpstr>3.1 Projected windfarm performance (2021 to 2026)</vt:lpstr>
      <vt:lpstr>PowerPoint Presentation</vt:lpstr>
      <vt:lpstr>3.1 Projected windfarm performance (2021 to 2026)</vt:lpstr>
      <vt:lpstr>3.1 Projected windfarm performance (2021 to 2026)</vt:lpstr>
      <vt:lpstr>3.1 Projected windfarm performance (2021 to 2026)</vt:lpstr>
      <vt:lpstr>3.1 Projected windfarm performance (2021 to 2026)</vt:lpstr>
      <vt:lpstr>3.1 Projected windfarm performance (2021 to 2026)</vt:lpstr>
      <vt:lpstr>PowerPoint Presentation</vt:lpstr>
      <vt:lpstr>3.1 Projected windfarm performance (2021 to 2026)</vt:lpstr>
      <vt:lpstr>3.1 Projected windfarm performance (2021 to 2026)</vt:lpstr>
      <vt:lpstr>3.1 Projected windfarm performance (2021 to 2026)</vt:lpstr>
      <vt:lpstr>3.1 Projected windfarm performance (2021 to 2026)</vt:lpstr>
      <vt:lpstr>3.1 Projected windfarm performance (2021 to 2026)</vt:lpstr>
      <vt:lpstr>3.1 Projected windfarm performance (2021 to 2026)</vt:lpstr>
      <vt:lpstr>PowerPoint Presentation</vt:lpstr>
      <vt:lpstr>PowerPoint Presentation</vt:lpstr>
      <vt:lpstr>3.2 Projected wind turbines performance (2021 to 2026)</vt:lpstr>
      <vt:lpstr>3.2 Projected wind turbines performance (2021 to 2026)</vt:lpstr>
      <vt:lpstr>4.0 Key Recommendations and Future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Kelmarsh Windfarm</dc:title>
  <dc:creator>Nico San Pedro</dc:creator>
  <cp:lastModifiedBy>Nico San Pedro</cp:lastModifiedBy>
  <cp:revision>4</cp:revision>
  <dcterms:created xsi:type="dcterms:W3CDTF">2024-01-17T15:28:27Z</dcterms:created>
  <dcterms:modified xsi:type="dcterms:W3CDTF">2024-01-18T20:56:58Z</dcterms:modified>
</cp:coreProperties>
</file>